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7" r:id="rId2"/>
    <p:sldId id="297" r:id="rId3"/>
    <p:sldId id="298" r:id="rId4"/>
    <p:sldId id="275" r:id="rId5"/>
    <p:sldId id="276" r:id="rId6"/>
    <p:sldId id="293" r:id="rId7"/>
    <p:sldId id="278" r:id="rId8"/>
    <p:sldId id="296" r:id="rId9"/>
    <p:sldId id="256" r:id="rId10"/>
    <p:sldId id="300" r:id="rId11"/>
    <p:sldId id="294" r:id="rId12"/>
    <p:sldId id="302" r:id="rId13"/>
    <p:sldId id="303" r:id="rId14"/>
    <p:sldId id="305" r:id="rId15"/>
    <p:sldId id="288" r:id="rId1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2" autoAdjust="0"/>
    <p:restoredTop sz="40741" autoAdjust="0"/>
  </p:normalViewPr>
  <p:slideViewPr>
    <p:cSldViewPr snapToGrid="0" snapToObjects="1">
      <p:cViewPr varScale="1">
        <p:scale>
          <a:sx n="22" d="100"/>
          <a:sy n="22" d="100"/>
        </p:scale>
        <p:origin x="2244"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CA130-2660-4A2E-9850-A0E806E86C7E}" type="datetimeFigureOut">
              <a:rPr lang="en-SG" smtClean="0"/>
              <a:t>26/5/2025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51999-BD0C-41B4-94F9-136CAF63F510}" type="slidenum">
              <a:rPr lang="en-SG" smtClean="0"/>
              <a:t>‹#›</a:t>
            </a:fld>
            <a:endParaRPr lang="en-SG"/>
          </a:p>
        </p:txBody>
      </p:sp>
    </p:spTree>
    <p:extLst>
      <p:ext uri="{BB962C8B-B14F-4D97-AF65-F5344CB8AC3E}">
        <p14:creationId xmlns:p14="http://schemas.microsoft.com/office/powerpoint/2010/main" val="422161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solidFill>
                <a:latin typeface="Arial"/>
                <a:cs typeface="Arial"/>
              </a:rPr>
              <a:t>1. REWARDING &amp; DYNAMIC CAREER </a:t>
            </a:r>
            <a:endParaRPr lang="en-US" sz="1200" dirty="0">
              <a:solidFill>
                <a:schemeClr val="tx2"/>
              </a:solidFill>
              <a:latin typeface="Arial"/>
              <a:cs typeface="Arial"/>
            </a:endParaRPr>
          </a:p>
          <a:p>
            <a:pPr marL="0" indent="0">
              <a:buNone/>
            </a:pPr>
            <a:r>
              <a:rPr lang="en-US" sz="1200" dirty="0">
                <a:solidFill>
                  <a:schemeClr val="tx1">
                    <a:lumMod val="75000"/>
                    <a:lumOff val="25000"/>
                  </a:schemeClr>
                </a:solidFill>
                <a:latin typeface="Arial"/>
                <a:ea typeface="SimHei"/>
                <a:cs typeface="Arial"/>
              </a:rPr>
              <a:t>Accountancy offers a </a:t>
            </a:r>
            <a:r>
              <a:rPr lang="en-US" sz="1200" b="1" dirty="0">
                <a:solidFill>
                  <a:schemeClr val="tx1">
                    <a:lumMod val="75000"/>
                    <a:lumOff val="25000"/>
                  </a:schemeClr>
                </a:solidFill>
                <a:latin typeface="Arial"/>
                <a:ea typeface="SimHei"/>
                <a:cs typeface="Arial"/>
              </a:rPr>
              <a:t>rewarding and dynamic </a:t>
            </a:r>
            <a:r>
              <a:rPr lang="en-US" sz="1200" dirty="0">
                <a:solidFill>
                  <a:schemeClr val="tx1">
                    <a:lumMod val="75000"/>
                    <a:lumOff val="25000"/>
                  </a:schemeClr>
                </a:solidFill>
                <a:latin typeface="Arial"/>
                <a:ea typeface="SimHei"/>
                <a:cs typeface="Arial"/>
              </a:rPr>
              <a:t>career, with </a:t>
            </a:r>
            <a:r>
              <a:rPr lang="en-US" sz="1200" b="1" dirty="0">
                <a:solidFill>
                  <a:schemeClr val="tx1">
                    <a:lumMod val="75000"/>
                    <a:lumOff val="25000"/>
                  </a:schemeClr>
                </a:solidFill>
                <a:latin typeface="Arial"/>
                <a:ea typeface="SimHei"/>
                <a:cs typeface="Arial"/>
              </a:rPr>
              <a:t>competitive</a:t>
            </a:r>
            <a:r>
              <a:rPr lang="en-US" sz="1200" dirty="0">
                <a:solidFill>
                  <a:schemeClr val="tx1">
                    <a:lumMod val="75000"/>
                    <a:lumOff val="25000"/>
                  </a:schemeClr>
                </a:solidFill>
                <a:latin typeface="Arial"/>
                <a:ea typeface="SimHei"/>
                <a:cs typeface="Arial"/>
              </a:rPr>
              <a:t> </a:t>
            </a:r>
            <a:r>
              <a:rPr lang="en-US" sz="1200" b="1" dirty="0">
                <a:solidFill>
                  <a:schemeClr val="tx1">
                    <a:lumMod val="75000"/>
                    <a:lumOff val="25000"/>
                  </a:schemeClr>
                </a:solidFill>
                <a:latin typeface="Arial"/>
                <a:ea typeface="SimHei"/>
                <a:cs typeface="Arial"/>
              </a:rPr>
              <a:t>starting</a:t>
            </a:r>
            <a:r>
              <a:rPr lang="en-US" sz="1200" dirty="0">
                <a:solidFill>
                  <a:schemeClr val="tx1">
                    <a:lumMod val="75000"/>
                    <a:lumOff val="25000"/>
                  </a:schemeClr>
                </a:solidFill>
                <a:latin typeface="Arial"/>
                <a:ea typeface="SimHei"/>
                <a:cs typeface="Arial"/>
              </a:rPr>
              <a:t> </a:t>
            </a:r>
            <a:r>
              <a:rPr lang="en-US" sz="1200" b="1" dirty="0">
                <a:solidFill>
                  <a:schemeClr val="tx1">
                    <a:lumMod val="75000"/>
                    <a:lumOff val="25000"/>
                  </a:schemeClr>
                </a:solidFill>
                <a:latin typeface="Arial"/>
                <a:ea typeface="SimHei"/>
                <a:cs typeface="Arial"/>
              </a:rPr>
              <a:t>salaries</a:t>
            </a:r>
            <a:r>
              <a:rPr lang="en-US" sz="1200" dirty="0">
                <a:solidFill>
                  <a:schemeClr val="tx1">
                    <a:lumMod val="75000"/>
                    <a:lumOff val="25000"/>
                  </a:schemeClr>
                </a:solidFill>
                <a:latin typeface="Arial"/>
                <a:ea typeface="SimHei"/>
                <a:cs typeface="Arial"/>
              </a:rPr>
              <a:t> and </a:t>
            </a:r>
            <a:r>
              <a:rPr lang="en-US" sz="1200" b="1" dirty="0">
                <a:solidFill>
                  <a:schemeClr val="tx1">
                    <a:lumMod val="75000"/>
                    <a:lumOff val="25000"/>
                  </a:schemeClr>
                </a:solidFill>
                <a:latin typeface="Arial"/>
                <a:ea typeface="SimHei"/>
                <a:cs typeface="Arial"/>
              </a:rPr>
              <a:t>long-term</a:t>
            </a:r>
            <a:r>
              <a:rPr lang="en-US" sz="1200" dirty="0">
                <a:solidFill>
                  <a:schemeClr val="tx1">
                    <a:lumMod val="75000"/>
                    <a:lumOff val="25000"/>
                  </a:schemeClr>
                </a:solidFill>
                <a:latin typeface="Arial"/>
                <a:ea typeface="SimHei"/>
                <a:cs typeface="Arial"/>
              </a:rPr>
              <a:t> </a:t>
            </a:r>
            <a:r>
              <a:rPr lang="en-US" sz="1200" b="1" dirty="0">
                <a:solidFill>
                  <a:schemeClr val="tx1">
                    <a:lumMod val="75000"/>
                    <a:lumOff val="25000"/>
                  </a:schemeClr>
                </a:solidFill>
                <a:latin typeface="Arial"/>
                <a:ea typeface="SimHei"/>
                <a:cs typeface="Arial"/>
              </a:rPr>
              <a:t>earning potential. </a:t>
            </a:r>
            <a:r>
              <a:rPr lang="en-US" sz="1200" dirty="0">
                <a:solidFill>
                  <a:schemeClr val="tx1">
                    <a:lumMod val="75000"/>
                    <a:lumOff val="25000"/>
                  </a:schemeClr>
                </a:solidFill>
                <a:latin typeface="Arial"/>
                <a:ea typeface="SimHei"/>
                <a:cs typeface="Arial"/>
              </a:rPr>
              <a:t>Accountancy opens many doors of opportunities, and accountants are highly sought after throughout their career.</a:t>
            </a:r>
          </a:p>
          <a:p>
            <a:pPr marL="0" indent="0">
              <a:buNone/>
            </a:pPr>
            <a:endParaRPr lang="en-US" sz="1200" dirty="0">
              <a:solidFill>
                <a:schemeClr val="tx1">
                  <a:lumMod val="75000"/>
                  <a:lumOff val="25000"/>
                </a:schemeClr>
              </a:solidFill>
              <a:latin typeface="Arial"/>
              <a:ea typeface="SimHei"/>
              <a:cs typeface="Arial"/>
            </a:endParaRPr>
          </a:p>
          <a:p>
            <a:pPr marL="0" indent="0">
              <a:buNone/>
            </a:pPr>
            <a:r>
              <a:rPr lang="en-US" sz="1200" b="1" dirty="0">
                <a:solidFill>
                  <a:schemeClr val="tx2"/>
                </a:solidFill>
                <a:latin typeface="Arial"/>
                <a:cs typeface="Arial"/>
              </a:rPr>
              <a:t>2. PROGRESSION &amp; GROWTH OPPORTUNITIES </a:t>
            </a:r>
            <a:endParaRPr lang="en-US" sz="1200" dirty="0">
              <a:solidFill>
                <a:schemeClr val="tx2"/>
              </a:solidFill>
              <a:latin typeface="Arial"/>
              <a:cs typeface="Arial"/>
            </a:endParaRPr>
          </a:p>
          <a:p>
            <a:pPr marL="0" indent="0">
              <a:buNone/>
            </a:pPr>
            <a:r>
              <a:rPr lang="en-US" sz="1200" dirty="0">
                <a:solidFill>
                  <a:schemeClr val="tx1">
                    <a:lumMod val="75000"/>
                    <a:lumOff val="25000"/>
                  </a:schemeClr>
                </a:solidFill>
                <a:latin typeface="Arial"/>
                <a:ea typeface="SimHei"/>
                <a:cs typeface="Arial"/>
              </a:rPr>
              <a:t>Accountancy provides </a:t>
            </a:r>
            <a:r>
              <a:rPr lang="en-US" sz="1200" b="1" dirty="0">
                <a:solidFill>
                  <a:schemeClr val="tx1">
                    <a:lumMod val="75000"/>
                    <a:lumOff val="25000"/>
                  </a:schemeClr>
                </a:solidFill>
                <a:latin typeface="Arial"/>
                <a:ea typeface="SimHei"/>
                <a:cs typeface="Arial"/>
              </a:rPr>
              <a:t>progression and growth </a:t>
            </a:r>
            <a:r>
              <a:rPr lang="en-US" sz="1200" dirty="0">
                <a:solidFill>
                  <a:schemeClr val="tx1">
                    <a:lumMod val="75000"/>
                    <a:lumOff val="25000"/>
                  </a:schemeClr>
                </a:solidFill>
                <a:latin typeface="Arial"/>
                <a:ea typeface="SimHei"/>
                <a:cs typeface="Arial"/>
              </a:rPr>
              <a:t>in diverse areas such as </a:t>
            </a:r>
            <a:r>
              <a:rPr lang="en-US" sz="1200" b="1" dirty="0">
                <a:solidFill>
                  <a:schemeClr val="tx1">
                    <a:lumMod val="75000"/>
                    <a:lumOff val="25000"/>
                  </a:schemeClr>
                </a:solidFill>
                <a:latin typeface="Arial"/>
                <a:ea typeface="SimHei"/>
                <a:cs typeface="Arial"/>
              </a:rPr>
              <a:t>sustainability reporting,</a:t>
            </a:r>
            <a:r>
              <a:rPr lang="en-US" sz="1200" dirty="0">
                <a:solidFill>
                  <a:schemeClr val="tx1">
                    <a:lumMod val="75000"/>
                    <a:lumOff val="25000"/>
                  </a:schemeClr>
                </a:solidFill>
                <a:latin typeface="Arial"/>
                <a:ea typeface="SimHei"/>
                <a:cs typeface="Arial"/>
              </a:rPr>
              <a:t> business strategy and advisory. It provides useful and transferable skills and offers continual developmental opportunities. </a:t>
            </a:r>
          </a:p>
          <a:p>
            <a:pPr marL="0" indent="0">
              <a:buNone/>
            </a:pPr>
            <a:endParaRPr lang="en-US" sz="1200" dirty="0">
              <a:solidFill>
                <a:schemeClr val="tx1">
                  <a:lumMod val="75000"/>
                  <a:lumOff val="25000"/>
                </a:schemeClr>
              </a:solidFill>
              <a:latin typeface="Arial"/>
              <a:ea typeface="SimHei"/>
              <a:cs typeface="Arial"/>
            </a:endParaRPr>
          </a:p>
          <a:p>
            <a:pPr marL="0" indent="0" fontAlgn="base">
              <a:buNone/>
            </a:pPr>
            <a:r>
              <a:rPr lang="en-US" sz="1200" b="1" dirty="0">
                <a:solidFill>
                  <a:schemeClr val="tx2"/>
                </a:solidFill>
                <a:latin typeface="Arial"/>
                <a:cs typeface="Arial"/>
              </a:rPr>
              <a:t>3. PURPOSEFUL WORK THAT IMPACTS BUSINESSES &amp; PROTECTS PUBLIC INTEREST </a:t>
            </a:r>
          </a:p>
          <a:p>
            <a:pPr marL="0" indent="0" fontAlgn="base">
              <a:buNone/>
            </a:pPr>
            <a:r>
              <a:rPr lang="en-US" sz="1200" dirty="0">
                <a:solidFill>
                  <a:schemeClr val="tx1">
                    <a:lumMod val="75000"/>
                    <a:lumOff val="25000"/>
                  </a:schemeClr>
                </a:solidFill>
                <a:latin typeface="Arial"/>
                <a:ea typeface="SimHei"/>
                <a:cs typeface="Arial"/>
              </a:rPr>
              <a:t>Accountants find </a:t>
            </a:r>
            <a:r>
              <a:rPr lang="en-US" sz="1200" b="1" dirty="0">
                <a:solidFill>
                  <a:schemeClr val="tx1">
                    <a:lumMod val="75000"/>
                    <a:lumOff val="25000"/>
                  </a:schemeClr>
                </a:solidFill>
                <a:latin typeface="Arial"/>
                <a:ea typeface="SimHei"/>
                <a:cs typeface="Arial"/>
              </a:rPr>
              <a:t>purpose</a:t>
            </a:r>
            <a:r>
              <a:rPr lang="en-US" sz="1200" dirty="0">
                <a:solidFill>
                  <a:schemeClr val="tx1">
                    <a:lumMod val="75000"/>
                    <a:lumOff val="25000"/>
                  </a:schemeClr>
                </a:solidFill>
                <a:latin typeface="Arial"/>
                <a:ea typeface="SimHei"/>
                <a:cs typeface="Arial"/>
              </a:rPr>
              <a:t> and a </a:t>
            </a:r>
            <a:r>
              <a:rPr lang="en-US" sz="1200" b="1" dirty="0">
                <a:solidFill>
                  <a:schemeClr val="tx1">
                    <a:lumMod val="75000"/>
                    <a:lumOff val="25000"/>
                  </a:schemeClr>
                </a:solidFill>
                <a:latin typeface="Arial"/>
                <a:ea typeface="SimHei"/>
                <a:cs typeface="Arial"/>
              </a:rPr>
              <a:t>sense of fulfilment </a:t>
            </a:r>
            <a:r>
              <a:rPr lang="en-US" sz="1200" dirty="0">
                <a:solidFill>
                  <a:schemeClr val="tx1">
                    <a:lumMod val="75000"/>
                    <a:lumOff val="25000"/>
                  </a:schemeClr>
                </a:solidFill>
                <a:latin typeface="Arial"/>
                <a:ea typeface="SimHei"/>
                <a:cs typeface="Arial"/>
              </a:rPr>
              <a:t>in the work they do as it impacts the </a:t>
            </a:r>
            <a:r>
              <a:rPr lang="en-US" sz="1200" b="1" dirty="0">
                <a:solidFill>
                  <a:schemeClr val="tx1">
                    <a:lumMod val="75000"/>
                    <a:lumOff val="25000"/>
                  </a:schemeClr>
                </a:solidFill>
                <a:latin typeface="Arial"/>
                <a:ea typeface="SimHei"/>
                <a:cs typeface="Arial"/>
              </a:rPr>
              <a:t>financial integrity </a:t>
            </a:r>
            <a:r>
              <a:rPr lang="en-US" sz="1200" dirty="0">
                <a:solidFill>
                  <a:schemeClr val="tx1">
                    <a:lumMod val="75000"/>
                    <a:lumOff val="25000"/>
                  </a:schemeClr>
                </a:solidFill>
                <a:latin typeface="Arial"/>
                <a:ea typeface="SimHei"/>
                <a:cs typeface="Arial"/>
              </a:rPr>
              <a:t>of businesses. Accountants who are professional, competent and act with integrity also help safeguard Singapore’s reputation as a trusted place</a:t>
            </a:r>
            <a:r>
              <a:rPr lang="en-US" sz="1200" dirty="0">
                <a:solidFill>
                  <a:schemeClr val="tx1">
                    <a:lumMod val="75000"/>
                    <a:lumOff val="25000"/>
                  </a:schemeClr>
                </a:solidFill>
                <a:latin typeface="Arial" panose="020B0604020202020204" pitchFamily="34" charset="0"/>
                <a:ea typeface="SimHei" panose="02010609060101010101" pitchFamily="49" charset="-122"/>
                <a:cs typeface="Arial" panose="020B0604020202020204" pitchFamily="34" charset="0"/>
              </a:rPr>
              <a:t> </a:t>
            </a:r>
            <a:r>
              <a:rPr lang="en-US" sz="1200" dirty="0">
                <a:solidFill>
                  <a:schemeClr val="tx1">
                    <a:lumMod val="75000"/>
                    <a:lumOff val="25000"/>
                  </a:schemeClr>
                </a:solidFill>
                <a:latin typeface="Arial"/>
                <a:ea typeface="SimHei"/>
                <a:cs typeface="Arial"/>
              </a:rPr>
              <a:t>for business. </a:t>
            </a:r>
          </a:p>
          <a:p>
            <a:pPr marL="0" indent="0">
              <a:buNone/>
            </a:pPr>
            <a:endParaRPr lang="en-US" sz="1200" dirty="0">
              <a:solidFill>
                <a:schemeClr val="tx1">
                  <a:lumMod val="75000"/>
                  <a:lumOff val="25000"/>
                </a:schemeClr>
              </a:solidFill>
              <a:latin typeface="Arial"/>
              <a:ea typeface="SimHei"/>
              <a:cs typeface="Arial"/>
            </a:endParaRPr>
          </a:p>
          <a:p>
            <a:endParaRPr lang="en-SG" dirty="0"/>
          </a:p>
        </p:txBody>
      </p:sp>
      <p:sp>
        <p:nvSpPr>
          <p:cNvPr id="4" name="Slide Number Placeholder 3"/>
          <p:cNvSpPr>
            <a:spLocks noGrp="1"/>
          </p:cNvSpPr>
          <p:nvPr>
            <p:ph type="sldNum" sz="quarter" idx="5"/>
          </p:nvPr>
        </p:nvSpPr>
        <p:spPr/>
        <p:txBody>
          <a:bodyPr/>
          <a:lstStyle/>
          <a:p>
            <a:fld id="{1433B26C-F26B-4114-B0FB-33A8B567F8F5}" type="slidenum">
              <a:rPr lang="en-SG" smtClean="0"/>
              <a:t>5</a:t>
            </a:fld>
            <a:endParaRPr lang="en-SG" dirty="0"/>
          </a:p>
        </p:txBody>
      </p:sp>
    </p:spTree>
    <p:extLst>
      <p:ext uri="{BB962C8B-B14F-4D97-AF65-F5344CB8AC3E}">
        <p14:creationId xmlns:p14="http://schemas.microsoft.com/office/powerpoint/2010/main" val="131710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EB6D4-9E8F-B0EE-CA9B-9B83B0912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C0F06-5D9F-097F-0479-81FCE6FF2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39FCD-1E92-92BD-A4C5-E126EC5E7947}"/>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2F91AFCB-6D49-2AED-529F-1D39A139DC7E}"/>
              </a:ext>
            </a:extLst>
          </p:cNvPr>
          <p:cNvSpPr>
            <a:spLocks noGrp="1"/>
          </p:cNvSpPr>
          <p:nvPr>
            <p:ph type="sldNum" sz="quarter" idx="5"/>
          </p:nvPr>
        </p:nvSpPr>
        <p:spPr/>
        <p:txBody>
          <a:bodyPr/>
          <a:lstStyle/>
          <a:p>
            <a:fld id="{1433B26C-F26B-4114-B0FB-33A8B567F8F5}" type="slidenum">
              <a:rPr lang="en-SG" smtClean="0"/>
              <a:t>7</a:t>
            </a:fld>
            <a:endParaRPr lang="en-SG" dirty="0"/>
          </a:p>
        </p:txBody>
      </p:sp>
    </p:spTree>
    <p:extLst>
      <p:ext uri="{BB962C8B-B14F-4D97-AF65-F5344CB8AC3E}">
        <p14:creationId xmlns:p14="http://schemas.microsoft.com/office/powerpoint/2010/main" val="243898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433B26C-F26B-4114-B0FB-33A8B567F8F5}" type="slidenum">
              <a:rPr lang="en-SG" smtClean="0"/>
              <a:t>8</a:t>
            </a:fld>
            <a:endParaRPr lang="en-SG" dirty="0"/>
          </a:p>
        </p:txBody>
      </p:sp>
    </p:spTree>
    <p:extLst>
      <p:ext uri="{BB962C8B-B14F-4D97-AF65-F5344CB8AC3E}">
        <p14:creationId xmlns:p14="http://schemas.microsoft.com/office/powerpoint/2010/main" val="62414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 As Business Health Specialists, accountants ensure financial stability by monitoring cash flow, managing risks, and making strategic decisions that prevent financial breakdowns. They diagnose issues within a company’s financials and prescribe corrective actions, such as restructuring or cost management, to ensure long-term success.</a:t>
            </a:r>
          </a:p>
          <a:p>
            <a:pPr marL="0" indent="0">
              <a:buFont typeface="Arial" panose="020B0604020202020204" pitchFamily="34" charset="0"/>
              <a:buNone/>
            </a:pPr>
            <a:r>
              <a:rPr lang="en-US" dirty="0"/>
              <a:t>Example Pathways: Assurance, Internal Audit, Restructuring and Insolvency &amp; Enterprise Risk Management</a:t>
            </a:r>
            <a:endParaRPr lang="en-SG" dirty="0"/>
          </a:p>
          <a:p>
            <a:pPr marL="0" indent="0">
              <a:buFont typeface="Arial" panose="020B0604020202020204" pitchFamily="34" charset="0"/>
              <a:buNone/>
            </a:pPr>
            <a:endParaRPr lang="en-SG" dirty="0"/>
          </a:p>
          <a:p>
            <a:pPr marL="0" indent="0">
              <a:buFont typeface="Arial" panose="020B0604020202020204" pitchFamily="34" charset="0"/>
              <a:buNone/>
            </a:pPr>
            <a:r>
              <a:rPr lang="en-US" dirty="0"/>
              <a:t>2) Accountants do more than manage finances—they act as Business Advisors and Planners, offering insights into a company’s financial performance and helping shape long-term strategies. They guide </a:t>
            </a:r>
            <a:r>
              <a:rPr lang="en-US" dirty="0" err="1"/>
              <a:t>organisations</a:t>
            </a:r>
            <a:r>
              <a:rPr lang="en-US" dirty="0"/>
              <a:t> in planning for future growth by forecasting financial needs and tracking cash flow to support sustainable business decisions.</a:t>
            </a:r>
          </a:p>
          <a:p>
            <a:pPr marL="0" indent="0">
              <a:buFont typeface="Arial" panose="020B0604020202020204" pitchFamily="34" charset="0"/>
              <a:buNone/>
            </a:pPr>
            <a:r>
              <a:rPr lang="en-US" dirty="0"/>
              <a:t>Example Pathways: Financial Accounting, Management Accounting, Merger &amp; Acquisition, Business Valuation, Taxation and Treasury Management</a:t>
            </a:r>
          </a:p>
          <a:p>
            <a:endParaRPr lang="en-SG" dirty="0"/>
          </a:p>
        </p:txBody>
      </p:sp>
      <p:sp>
        <p:nvSpPr>
          <p:cNvPr id="4" name="Slide Number Placeholder 3"/>
          <p:cNvSpPr>
            <a:spLocks noGrp="1"/>
          </p:cNvSpPr>
          <p:nvPr>
            <p:ph type="sldNum" sz="quarter" idx="5"/>
          </p:nvPr>
        </p:nvSpPr>
        <p:spPr/>
        <p:txBody>
          <a:bodyPr/>
          <a:lstStyle/>
          <a:p>
            <a:fld id="{75F51999-BD0C-41B4-94F9-136CAF63F510}" type="slidenum">
              <a:rPr lang="en-SG" smtClean="0"/>
              <a:t>9</a:t>
            </a:fld>
            <a:endParaRPr lang="en-SG"/>
          </a:p>
        </p:txBody>
      </p:sp>
    </p:spTree>
    <p:extLst>
      <p:ext uri="{BB962C8B-B14F-4D97-AF65-F5344CB8AC3E}">
        <p14:creationId xmlns:p14="http://schemas.microsoft.com/office/powerpoint/2010/main" val="418445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7CA7A-1C1E-04DC-591B-3B5715B76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82B3B-F2B6-95C8-9003-711169FD5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427C6-5CD7-D06F-6EBF-CF826C19F45F}"/>
              </a:ext>
            </a:extLst>
          </p:cNvPr>
          <p:cNvSpPr>
            <a:spLocks noGrp="1"/>
          </p:cNvSpPr>
          <p:nvPr>
            <p:ph type="body" idx="1"/>
          </p:nvPr>
        </p:nvSpPr>
        <p:spPr/>
        <p:txBody>
          <a:bodyPr/>
          <a:lstStyle/>
          <a:p>
            <a:pPr marL="0" indent="0">
              <a:buFont typeface="Arial" panose="020B0604020202020204" pitchFamily="34" charset="0"/>
              <a:buNone/>
            </a:pPr>
            <a:r>
              <a:rPr lang="en-US" dirty="0"/>
              <a:t>3) Accountants play a key role as Climate Change Warriors, helping businesses align financial strategies with sustainability goals. By incorporating sustainable practices into companies’ operations, accountants help companies monitor their environmental and societal impact from tracking carbon footprints to ensuring fair </a:t>
            </a:r>
            <a:r>
              <a:rPr lang="en-US" dirty="0" err="1"/>
              <a:t>labour</a:t>
            </a:r>
            <a:r>
              <a:rPr lang="en-US" dirty="0"/>
              <a:t> practices and governance standards.</a:t>
            </a:r>
          </a:p>
          <a:p>
            <a:pPr marL="0" indent="0">
              <a:buFont typeface="Arial" panose="020B0604020202020204" pitchFamily="34" charset="0"/>
              <a:buNone/>
            </a:pPr>
            <a:r>
              <a:rPr lang="en-US" dirty="0"/>
              <a:t>Example Pathways: Sustainability Reporting and Assurance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4) With the integration of data analytics and AI, accountants are evolving into financial detectives who use technology to </a:t>
            </a:r>
            <a:r>
              <a:rPr lang="en-US" dirty="0" err="1"/>
              <a:t>analyse</a:t>
            </a:r>
            <a:r>
              <a:rPr lang="en-US" dirty="0"/>
              <a:t> data, detect fraud and provide strategic insights. These tools enable accountants to offer data-driven recommendations that enhance business performance and ensure compliance. </a:t>
            </a:r>
          </a:p>
          <a:p>
            <a:pPr marL="0" indent="0">
              <a:buFont typeface="Arial" panose="020B0604020202020204" pitchFamily="34" charset="0"/>
              <a:buNone/>
            </a:pPr>
            <a:r>
              <a:rPr lang="en-US" dirty="0"/>
              <a:t>Example Pathways: IT Audit, Financial Forensics and Corporate Governance</a:t>
            </a:r>
            <a:endParaRPr lang="en-SG" dirty="0"/>
          </a:p>
          <a:p>
            <a:endParaRPr lang="en-SG" dirty="0"/>
          </a:p>
        </p:txBody>
      </p:sp>
      <p:sp>
        <p:nvSpPr>
          <p:cNvPr id="4" name="Slide Number Placeholder 3">
            <a:extLst>
              <a:ext uri="{FF2B5EF4-FFF2-40B4-BE49-F238E27FC236}">
                <a16:creationId xmlns:a16="http://schemas.microsoft.com/office/drawing/2014/main" id="{9B516306-DAE3-3A45-EBFA-CBE7527DF6B6}"/>
              </a:ext>
            </a:extLst>
          </p:cNvPr>
          <p:cNvSpPr>
            <a:spLocks noGrp="1"/>
          </p:cNvSpPr>
          <p:nvPr>
            <p:ph type="sldNum" sz="quarter" idx="5"/>
          </p:nvPr>
        </p:nvSpPr>
        <p:spPr/>
        <p:txBody>
          <a:bodyPr/>
          <a:lstStyle/>
          <a:p>
            <a:fld id="{75F51999-BD0C-41B4-94F9-136CAF63F510}" type="slidenum">
              <a:rPr lang="en-SG" smtClean="0"/>
              <a:t>10</a:t>
            </a:fld>
            <a:endParaRPr lang="en-SG"/>
          </a:p>
        </p:txBody>
      </p:sp>
    </p:spTree>
    <p:extLst>
      <p:ext uri="{BB962C8B-B14F-4D97-AF65-F5344CB8AC3E}">
        <p14:creationId xmlns:p14="http://schemas.microsoft.com/office/powerpoint/2010/main" val="225606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8C0B-1B49-A32D-516E-182F68B24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37AD3-D4EB-5308-9C8C-3FD61D3E1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28DE6-DCDD-76E6-7429-704C9F1B8224}"/>
              </a:ext>
            </a:extLst>
          </p:cNvPr>
          <p:cNvSpPr>
            <a:spLocks noGrp="1"/>
          </p:cNvSpPr>
          <p:nvPr>
            <p:ph type="body" idx="1"/>
          </p:nvPr>
        </p:nvSpPr>
        <p:spPr/>
        <p:txBody>
          <a:bodyPr/>
          <a:lstStyle/>
          <a:p>
            <a:pPr algn="l"/>
            <a:r>
              <a:rPr lang="en-SG" b="1" dirty="0"/>
              <a:t>More Than Just Number Crunching: </a:t>
            </a:r>
            <a:r>
              <a:rPr lang="en-US" sz="1200" b="0" i="0" u="none" strike="noStrike" baseline="0" dirty="0">
                <a:solidFill>
                  <a:srgbClr val="231F20"/>
                </a:solidFill>
                <a:latin typeface="Arial" panose="020B0604020202020204" pitchFamily="34" charset="0"/>
              </a:rPr>
              <a:t>Many believe that accountancy is solely </a:t>
            </a:r>
            <a:r>
              <a:rPr lang="en-SG" sz="1200" b="0" i="0" u="none" strike="noStrike" baseline="0" dirty="0">
                <a:solidFill>
                  <a:srgbClr val="231F20"/>
                </a:solidFill>
                <a:latin typeface="Arial" panose="020B0604020202020204" pitchFamily="34" charset="0"/>
              </a:rPr>
              <a:t>about crunching numbers. However, </a:t>
            </a:r>
            <a:r>
              <a:rPr lang="en-US" sz="1200" b="0" i="0" u="none" strike="noStrike" baseline="0" dirty="0">
                <a:solidFill>
                  <a:srgbClr val="231F20"/>
                </a:solidFill>
                <a:latin typeface="Arial" panose="020B0604020202020204" pitchFamily="34" charset="0"/>
              </a:rPr>
              <a:t>accountants are specialists in various field of expertise, including advising on </a:t>
            </a:r>
            <a:r>
              <a:rPr lang="en-SG" sz="1200" b="0" i="0" u="none" strike="noStrike" baseline="0" dirty="0">
                <a:solidFill>
                  <a:srgbClr val="231F20"/>
                </a:solidFill>
                <a:latin typeface="Arial" panose="020B0604020202020204" pitchFamily="34" charset="0"/>
              </a:rPr>
              <a:t>business transactions and restructuring, improving organisational controls and </a:t>
            </a:r>
            <a:r>
              <a:rPr lang="en-US" sz="1200" b="0" i="0" u="none" strike="noStrike" baseline="0" dirty="0">
                <a:solidFill>
                  <a:srgbClr val="231F20"/>
                </a:solidFill>
                <a:latin typeface="Arial" panose="020B0604020202020204" pitchFamily="34" charset="0"/>
              </a:rPr>
              <a:t>efficiency, and helping businesses tackle emerging challenges such as climate</a:t>
            </a:r>
          </a:p>
          <a:p>
            <a:pPr algn="l"/>
            <a:r>
              <a:rPr lang="en-SG" sz="1200" b="0" i="0" u="none" strike="noStrike" baseline="0" dirty="0">
                <a:solidFill>
                  <a:srgbClr val="231F20"/>
                </a:solidFill>
                <a:latin typeface="Arial" panose="020B0604020202020204" pitchFamily="34" charset="0"/>
              </a:rPr>
              <a:t>and sustainability reporting.</a:t>
            </a:r>
          </a:p>
          <a:p>
            <a:pPr algn="l"/>
            <a:endParaRPr lang="en-SG" sz="1200" b="0" i="0" u="none" strike="noStrike" baseline="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algn="l"/>
            <a:r>
              <a:rPr lang="en-SG" sz="1200" b="1" i="0" u="none" strike="noStrike" baseline="0" dirty="0">
                <a:solidFill>
                  <a:srgbClr val="231F20"/>
                </a:solidFill>
                <a:latin typeface="Arial" panose="020B0604020202020204" pitchFamily="34" charset="0"/>
                <a:ea typeface="Calibri" panose="020F0502020204030204" pitchFamily="34" charset="0"/>
                <a:cs typeface="Arial" panose="020B0604020202020204" pitchFamily="34" charset="0"/>
              </a:rPr>
              <a:t>Long Hours Are Not The Norm: </a:t>
            </a:r>
            <a:r>
              <a:rPr lang="en-US" sz="1800" b="0" i="0" u="none" strike="noStrike" baseline="0" dirty="0">
                <a:solidFill>
                  <a:srgbClr val="231F20"/>
                </a:solidFill>
                <a:latin typeface="Arial" panose="020B0604020202020204" pitchFamily="34" charset="0"/>
              </a:rPr>
              <a:t>Another myth is that accountants work long hours year-round. In truth, extended hours are usually seasonal, corresponding to filing deadlines and regulatory obligations. The profession has also made significant strides in improving work life balance with many firms having </a:t>
            </a:r>
            <a:r>
              <a:rPr lang="en-SG" sz="1800" b="0" i="0" u="none" strike="noStrike" baseline="0" dirty="0">
                <a:solidFill>
                  <a:srgbClr val="231F20"/>
                </a:solidFill>
                <a:latin typeface="Arial" panose="020B0604020202020204" pitchFamily="34" charset="0"/>
              </a:rPr>
              <a:t>already introduced flexible working </a:t>
            </a:r>
            <a:r>
              <a:rPr lang="en-US" sz="1800" b="0" i="0" u="none" strike="noStrike" baseline="0" dirty="0">
                <a:solidFill>
                  <a:srgbClr val="231F20"/>
                </a:solidFill>
                <a:latin typeface="Arial" panose="020B0604020202020204" pitchFamily="34" charset="0"/>
              </a:rPr>
              <a:t>arrangements as a core part of their culture and are investing in employee </a:t>
            </a:r>
            <a:r>
              <a:rPr lang="en-SG" sz="1800" b="0" i="0" u="none" strike="noStrike" baseline="0" dirty="0">
                <a:solidFill>
                  <a:srgbClr val="231F20"/>
                </a:solidFill>
                <a:latin typeface="Arial" panose="020B0604020202020204" pitchFamily="34" charset="0"/>
              </a:rPr>
              <a:t>wellbeing and staff appreciation </a:t>
            </a:r>
            <a:r>
              <a:rPr lang="en-US" sz="1800" b="0" i="0" u="none" strike="noStrike" baseline="0" dirty="0">
                <a:solidFill>
                  <a:srgbClr val="231F20"/>
                </a:solidFill>
                <a:latin typeface="Arial" panose="020B0604020202020204" pitchFamily="34" charset="0"/>
              </a:rPr>
              <a:t>initiatives. These moves reflect a profession that desires to be progressive and is prepared to embrace change.</a:t>
            </a:r>
          </a:p>
          <a:p>
            <a:pPr algn="l"/>
            <a:endParaRPr lang="en-US" sz="1800" b="0" i="0" u="none" strike="noStrike" baseline="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algn="l"/>
            <a:r>
              <a:rPr lang="en-US" sz="1800" b="1" i="0" u="none" strike="noStrike" baseline="0" dirty="0">
                <a:solidFill>
                  <a:srgbClr val="231F20"/>
                </a:solidFill>
                <a:latin typeface="Arial" panose="020B0604020202020204" pitchFamily="34" charset="0"/>
                <a:ea typeface="Calibri" panose="020F0502020204030204" pitchFamily="34" charset="0"/>
                <a:cs typeface="Arial" panose="020B0604020202020204" pitchFamily="34" charset="0"/>
              </a:rPr>
              <a:t>AI Won’t Replace Accountants: </a:t>
            </a:r>
            <a:r>
              <a:rPr lang="en-US" sz="1800" b="0" i="0" u="none" strike="noStrike" baseline="0" dirty="0">
                <a:solidFill>
                  <a:srgbClr val="231F20"/>
                </a:solidFill>
                <a:latin typeface="Arial" panose="020B0604020202020204" pitchFamily="34" charset="0"/>
              </a:rPr>
              <a:t>A common misconception is that AI will render accountants obsolete. In reality, technology streamlines repetitive tasks, enabling accountants to focus on strategic decision-making and valuable insights. Demand for accountants remains strong, as their roles evolve towards providing strategic and analytical insights. By leveraging data analytics and digital tools, accountants are able to provide deeper insights and sound advice, making the profession dynamic and future-focused.</a:t>
            </a:r>
            <a:endParaRPr lang="en-SG" sz="1200" b="1" i="0" u="none" strike="noStrike" baseline="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algn="l"/>
            <a:endParaRPr lang="en-SG" sz="12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l"/>
            <a:r>
              <a:rPr lang="en-SG" sz="1200" b="1" dirty="0">
                <a:solidFill>
                  <a:prstClr val="black"/>
                </a:solidFill>
                <a:latin typeface="Arial" panose="020B0604020202020204" pitchFamily="34" charset="0"/>
                <a:ea typeface="Calibri" panose="020F0502020204030204" pitchFamily="34" charset="0"/>
                <a:cs typeface="Arial" panose="020B0604020202020204" pitchFamily="34" charset="0"/>
              </a:rPr>
              <a:t>Accounting Is Not Going Out Of Style: </a:t>
            </a:r>
            <a:r>
              <a:rPr lang="en-US" sz="1800" b="0" i="0" u="none" strike="noStrike" baseline="0" dirty="0">
                <a:solidFill>
                  <a:srgbClr val="231F20"/>
                </a:solidFill>
                <a:latin typeface="Arial" panose="020B0604020202020204" pitchFamily="34" charset="0"/>
              </a:rPr>
              <a:t>Accountants remain essential as financial stewards and guardians of the capital market. By upholding rigorous ethical standards and providing financial insights and analysis, accountants help mitigate risks and contribute to the overall stability of the economy. The accountancy profession is also continually evolving, driven by emerging technologies and a growing focus on areas such as ESG (Environmental, Social and Governance). As businesses adapt to emerging developments and challenges, the profession offers opportunities for accountants to refresh their skills, and contribute meaningfully in new areas of work and initiatives.</a:t>
            </a:r>
          </a:p>
          <a:p>
            <a:pPr algn="l"/>
            <a:endParaRPr lang="en-US" sz="1800" b="1" i="0" u="none" strike="noStrike" baseline="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algn="l"/>
            <a:r>
              <a:rPr lang="en-US" sz="1800" b="1" i="0" u="none" strike="noStrike" baseline="0" dirty="0">
                <a:solidFill>
                  <a:srgbClr val="231F20"/>
                </a:solidFill>
                <a:latin typeface="Arial" panose="020B0604020202020204" pitchFamily="34" charset="0"/>
                <a:ea typeface="Calibri" panose="020F0502020204030204" pitchFamily="34" charset="0"/>
                <a:cs typeface="Arial" panose="020B0604020202020204" pitchFamily="34" charset="0"/>
              </a:rPr>
              <a:t>Accounting Is Not Boring: </a:t>
            </a:r>
            <a:r>
              <a:rPr lang="en-US" sz="1800" b="0" i="0" u="none" strike="noStrike" baseline="0" dirty="0">
                <a:solidFill>
                  <a:srgbClr val="231F20"/>
                </a:solidFill>
                <a:latin typeface="Arial" panose="020B0604020202020204" pitchFamily="34" charset="0"/>
              </a:rPr>
              <a:t>Accounting is an exciting and dynamic field where modern accountants tackle greater responsibilities in analysis, forecasting, and advisory roles. They leverage their skills to solve complex problems and uncover financial insights, facing new challenges and opportunities every day. Accountancy also offers a rewarding and dynamic career, with competitive starting salaries and long-term earning potential.</a:t>
            </a:r>
            <a:endParaRPr lang="en-SG" sz="12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SG" dirty="0"/>
          </a:p>
        </p:txBody>
      </p:sp>
      <p:sp>
        <p:nvSpPr>
          <p:cNvPr id="4" name="Slide Number Placeholder 3">
            <a:extLst>
              <a:ext uri="{FF2B5EF4-FFF2-40B4-BE49-F238E27FC236}">
                <a16:creationId xmlns:a16="http://schemas.microsoft.com/office/drawing/2014/main" id="{1F45BF5A-B1C3-4735-8315-98CACF402EEF}"/>
              </a:ext>
            </a:extLst>
          </p:cNvPr>
          <p:cNvSpPr>
            <a:spLocks noGrp="1"/>
          </p:cNvSpPr>
          <p:nvPr>
            <p:ph type="sldNum" sz="quarter" idx="5"/>
          </p:nvPr>
        </p:nvSpPr>
        <p:spPr/>
        <p:txBody>
          <a:bodyPr/>
          <a:lstStyle/>
          <a:p>
            <a:fld id="{1433B26C-F26B-4114-B0FB-33A8B567F8F5}" type="slidenum">
              <a:rPr lang="en-SG" smtClean="0"/>
              <a:t>11</a:t>
            </a:fld>
            <a:endParaRPr lang="en-SG" dirty="0"/>
          </a:p>
        </p:txBody>
      </p:sp>
    </p:spTree>
    <p:extLst>
      <p:ext uri="{BB962C8B-B14F-4D97-AF65-F5344CB8AC3E}">
        <p14:creationId xmlns:p14="http://schemas.microsoft.com/office/powerpoint/2010/main" val="245883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28FE0-0B69-E292-B307-DF07E9A80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CE108-D2CD-7D02-A200-B3329BBE0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30681-2698-26D8-B504-C6887D939E6B}"/>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8EE69E23-C32C-5B14-8542-5146CC57E7DC}"/>
              </a:ext>
            </a:extLst>
          </p:cNvPr>
          <p:cNvSpPr>
            <a:spLocks noGrp="1"/>
          </p:cNvSpPr>
          <p:nvPr>
            <p:ph type="sldNum" sz="quarter" idx="5"/>
          </p:nvPr>
        </p:nvSpPr>
        <p:spPr/>
        <p:txBody>
          <a:bodyPr/>
          <a:lstStyle/>
          <a:p>
            <a:fld id="{1433B26C-F26B-4114-B0FB-33A8B567F8F5}" type="slidenum">
              <a:rPr lang="en-SG" smtClean="0"/>
              <a:t>12</a:t>
            </a:fld>
            <a:endParaRPr lang="en-SG" dirty="0"/>
          </a:p>
        </p:txBody>
      </p:sp>
    </p:spTree>
    <p:extLst>
      <p:ext uri="{BB962C8B-B14F-4D97-AF65-F5344CB8AC3E}">
        <p14:creationId xmlns:p14="http://schemas.microsoft.com/office/powerpoint/2010/main" val="244834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5" Type="http://schemas.openxmlformats.org/officeDocument/2006/relationships/image" Target="../media/image60.sv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svg"/><Relationship Id="rId24" Type="http://schemas.openxmlformats.org/officeDocument/2006/relationships/image" Target="../media/image59.png"/><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58.sv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svg"/><Relationship Id="rId31" Type="http://schemas.openxmlformats.org/officeDocument/2006/relationships/image" Target="../media/image66.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svg"/><Relationship Id="rId30"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hyperlink" Target="https://isca.org.sg/about-us/isca-cares/our-programme/isca-cares-ambassador" TargetMode="External"/><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7315"/>
            <a:ext cx="12188825" cy="6856214"/>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 b="-14"/>
            </a:stretch>
          </a:blipFill>
        </p:spPr>
        <p:txBody>
          <a:bodyPr/>
          <a:lstStyle/>
          <a:p>
            <a:endParaRPr lang="en-SG" sz="1200" dirty="0"/>
          </a:p>
        </p:txBody>
      </p:sp>
      <p:sp>
        <p:nvSpPr>
          <p:cNvPr id="3" name="AutoShape 3"/>
          <p:cNvSpPr/>
          <p:nvPr/>
        </p:nvSpPr>
        <p:spPr>
          <a:xfrm>
            <a:off x="940964" y="4092151"/>
            <a:ext cx="8073936" cy="0"/>
          </a:xfrm>
          <a:prstGeom prst="line">
            <a:avLst/>
          </a:prstGeom>
          <a:ln w="66675" cap="flat">
            <a:solidFill>
              <a:srgbClr val="2254C5"/>
            </a:solidFill>
            <a:prstDash val="solid"/>
            <a:headEnd type="none" w="sm" len="sm"/>
            <a:tailEnd type="none" w="sm" len="sm"/>
          </a:ln>
        </p:spPr>
        <p:txBody>
          <a:bodyPr/>
          <a:lstStyle/>
          <a:p>
            <a:endParaRPr lang="en-SG" sz="1200" dirty="0">
              <a:latin typeface="Arial" panose="020B0604020202020204" pitchFamily="34" charset="0"/>
              <a:cs typeface="Arial" panose="020B0604020202020204" pitchFamily="34" charset="0"/>
            </a:endParaRPr>
          </a:p>
        </p:txBody>
      </p:sp>
      <p:sp>
        <p:nvSpPr>
          <p:cNvPr id="5" name="TextBox 5"/>
          <p:cNvSpPr txBox="1"/>
          <p:nvPr/>
        </p:nvSpPr>
        <p:spPr>
          <a:xfrm>
            <a:off x="940964" y="1313644"/>
            <a:ext cx="10891372" cy="2492990"/>
          </a:xfrm>
          <a:prstGeom prst="rect">
            <a:avLst/>
          </a:prstGeom>
        </p:spPr>
        <p:txBody>
          <a:bodyPr lIns="0" tIns="0" rIns="0" bIns="0" rtlCol="0" anchor="t">
            <a:spAutoFit/>
          </a:bodyPr>
          <a:lstStyle/>
          <a:p>
            <a:pPr algn="l"/>
            <a:r>
              <a:rPr lang="en-SG" sz="5400" b="1" i="0" u="none" strike="noStrike" baseline="0" dirty="0">
                <a:solidFill>
                  <a:srgbClr val="285DA6"/>
                </a:solidFill>
                <a:latin typeface="Arial" panose="020B0604020202020204" pitchFamily="34" charset="0"/>
              </a:rPr>
              <a:t>Building A Pur</a:t>
            </a:r>
            <a:r>
              <a:rPr lang="en-SG" sz="5400" b="1" dirty="0">
                <a:solidFill>
                  <a:srgbClr val="285DA6"/>
                </a:solidFill>
                <a:latin typeface="Arial" panose="020B0604020202020204" pitchFamily="34" charset="0"/>
              </a:rPr>
              <a:t>poseful &amp; </a:t>
            </a:r>
          </a:p>
          <a:p>
            <a:pPr algn="l"/>
            <a:r>
              <a:rPr lang="en-SG" sz="5400" b="1" dirty="0">
                <a:solidFill>
                  <a:srgbClr val="285DA6"/>
                </a:solidFill>
                <a:latin typeface="Arial" panose="020B0604020202020204" pitchFamily="34" charset="0"/>
              </a:rPr>
              <a:t>Rewarding Future With Accountancy</a:t>
            </a:r>
            <a:endParaRPr lang="en-US" sz="5400" b="1" dirty="0">
              <a:solidFill>
                <a:srgbClr val="2254C5"/>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AA1AA00-F03C-0278-3253-D9C7F4C157E9}"/>
              </a:ext>
            </a:extLst>
          </p:cNvPr>
          <p:cNvSpPr txBox="1"/>
          <p:nvPr/>
        </p:nvSpPr>
        <p:spPr>
          <a:xfrm>
            <a:off x="837863" y="4358522"/>
            <a:ext cx="7798750" cy="646331"/>
          </a:xfrm>
          <a:prstGeom prst="rect">
            <a:avLst/>
          </a:prstGeom>
          <a:noFill/>
        </p:spPr>
        <p:txBody>
          <a:bodyPr wrap="square" rtlCol="0">
            <a:spAutoFit/>
          </a:bodyPr>
          <a:lstStyle/>
          <a:p>
            <a:pPr algn="l"/>
            <a:r>
              <a:rPr lang="en-SG" sz="1800" b="1" i="0" u="none" strike="noStrike" baseline="0" dirty="0">
                <a:solidFill>
                  <a:srgbClr val="231F20"/>
                </a:solidFill>
                <a:latin typeface="Arial,Bold"/>
              </a:rPr>
              <a:t>An Accountancy Education &amp; Career Guidance Playbook</a:t>
            </a:r>
          </a:p>
          <a:p>
            <a:endParaRPr lang="en-S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AE3F-E9BB-3FD0-2C1F-50EFDF8BEAB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98EDC1-D84E-7DA6-BBA1-FA954AC74B97}"/>
              </a:ext>
            </a:extLst>
          </p:cNvPr>
          <p:cNvGrpSpPr/>
          <p:nvPr/>
        </p:nvGrpSpPr>
        <p:grpSpPr>
          <a:xfrm>
            <a:off x="615450" y="1723104"/>
            <a:ext cx="5478962" cy="4847378"/>
            <a:chOff x="0" y="0"/>
            <a:chExt cx="1418473" cy="1692619"/>
          </a:xfrm>
        </p:grpSpPr>
        <p:sp>
          <p:nvSpPr>
            <p:cNvPr id="3" name="Freeform 3">
              <a:extLst>
                <a:ext uri="{FF2B5EF4-FFF2-40B4-BE49-F238E27FC236}">
                  <a16:creationId xmlns:a16="http://schemas.microsoft.com/office/drawing/2014/main" id="{4F6AAD3F-7FEB-5D33-7144-07568293BF3D}"/>
                </a:ext>
              </a:extLst>
            </p:cNvPr>
            <p:cNvSpPr/>
            <p:nvPr/>
          </p:nvSpPr>
          <p:spPr>
            <a:xfrm>
              <a:off x="0" y="0"/>
              <a:ext cx="1418473" cy="1692619"/>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DBE5EA"/>
            </a:solidFill>
          </p:spPr>
          <p:txBody>
            <a:bodyPr/>
            <a:lstStyle/>
            <a:p>
              <a:endParaRPr lang="en-SG" sz="1200"/>
            </a:p>
          </p:txBody>
        </p:sp>
        <p:sp>
          <p:nvSpPr>
            <p:cNvPr id="4" name="TextBox 4">
              <a:extLst>
                <a:ext uri="{FF2B5EF4-FFF2-40B4-BE49-F238E27FC236}">
                  <a16:creationId xmlns:a16="http://schemas.microsoft.com/office/drawing/2014/main" id="{C4E3C860-CEC5-1F5C-5149-FB0CACFB76F2}"/>
                </a:ext>
              </a:extLst>
            </p:cNvPr>
            <p:cNvSpPr txBox="1"/>
            <p:nvPr/>
          </p:nvSpPr>
          <p:spPr>
            <a:xfrm>
              <a:off x="0" y="-123825"/>
              <a:ext cx="1418473" cy="1816444"/>
            </a:xfrm>
            <a:prstGeom prst="rect">
              <a:avLst/>
            </a:prstGeom>
          </p:spPr>
          <p:txBody>
            <a:bodyPr lIns="33858" tIns="33858" rIns="33858" bIns="33858" rtlCol="0" anchor="ctr"/>
            <a:lstStyle/>
            <a:p>
              <a:pPr algn="ctr">
                <a:lnSpc>
                  <a:spcPts val="2719"/>
                </a:lnSpc>
              </a:pPr>
              <a:endParaRPr sz="1200"/>
            </a:p>
          </p:txBody>
        </p:sp>
      </p:grpSp>
      <p:sp>
        <p:nvSpPr>
          <p:cNvPr id="7" name="Freeform 7">
            <a:extLst>
              <a:ext uri="{FF2B5EF4-FFF2-40B4-BE49-F238E27FC236}">
                <a16:creationId xmlns:a16="http://schemas.microsoft.com/office/drawing/2014/main" id="{8C29AE4A-EBC4-A5BF-2617-074CC6941852}"/>
              </a:ext>
            </a:extLst>
          </p:cNvPr>
          <p:cNvSpPr/>
          <p:nvPr/>
        </p:nvSpPr>
        <p:spPr>
          <a:xfrm>
            <a:off x="6373576" y="1723104"/>
            <a:ext cx="5478962" cy="4847378"/>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A9BECB"/>
          </a:solidFill>
        </p:spPr>
        <p:txBody>
          <a:bodyPr/>
          <a:lstStyle/>
          <a:p>
            <a:endParaRPr lang="en-SG" sz="1200"/>
          </a:p>
        </p:txBody>
      </p:sp>
      <p:sp>
        <p:nvSpPr>
          <p:cNvPr id="8" name="TextBox 8">
            <a:extLst>
              <a:ext uri="{FF2B5EF4-FFF2-40B4-BE49-F238E27FC236}">
                <a16:creationId xmlns:a16="http://schemas.microsoft.com/office/drawing/2014/main" id="{A10577DF-5957-00A3-9AA2-B26D83F989FB}"/>
              </a:ext>
            </a:extLst>
          </p:cNvPr>
          <p:cNvSpPr txBox="1"/>
          <p:nvPr/>
        </p:nvSpPr>
        <p:spPr>
          <a:xfrm>
            <a:off x="7889199" y="1177863"/>
            <a:ext cx="3589574" cy="4596677"/>
          </a:xfrm>
          <a:prstGeom prst="rect">
            <a:avLst/>
          </a:prstGeom>
        </p:spPr>
        <p:txBody>
          <a:bodyPr lIns="33858" tIns="33858" rIns="33858" bIns="33858" rtlCol="0" anchor="ctr"/>
          <a:lstStyle/>
          <a:p>
            <a:pPr algn="ctr">
              <a:lnSpc>
                <a:spcPts val="2719"/>
              </a:lnSpc>
            </a:pPr>
            <a:endParaRPr sz="1200"/>
          </a:p>
        </p:txBody>
      </p:sp>
      <p:sp>
        <p:nvSpPr>
          <p:cNvPr id="15" name="TextBox 15">
            <a:extLst>
              <a:ext uri="{FF2B5EF4-FFF2-40B4-BE49-F238E27FC236}">
                <a16:creationId xmlns:a16="http://schemas.microsoft.com/office/drawing/2014/main" id="{6C279244-9065-1DEB-E07B-44D6DFF6F312}"/>
              </a:ext>
            </a:extLst>
          </p:cNvPr>
          <p:cNvSpPr txBox="1"/>
          <p:nvPr/>
        </p:nvSpPr>
        <p:spPr>
          <a:xfrm>
            <a:off x="718299" y="3074627"/>
            <a:ext cx="5281512" cy="2954655"/>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Sustainability Integration</a:t>
            </a:r>
            <a:r>
              <a:rPr lang="en-US" sz="1600" dirty="0">
                <a:latin typeface="Arial" panose="020B0604020202020204" pitchFamily="34" charset="0"/>
                <a:cs typeface="Arial" panose="020B0604020202020204" pitchFamily="34" charset="0"/>
              </a:rPr>
              <a:t> – Accountants align financial strategies with sustainability goals.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Environmental &amp; Social Impact</a:t>
            </a:r>
            <a:r>
              <a:rPr lang="en-US" sz="1600" dirty="0">
                <a:latin typeface="Arial" panose="020B0604020202020204" pitchFamily="34" charset="0"/>
                <a:cs typeface="Arial" panose="020B0604020202020204" pitchFamily="34" charset="0"/>
              </a:rPr>
              <a:t> – They track carbon footprints and ensure fair labor practices.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Governance &amp; Compliance</a:t>
            </a:r>
            <a:r>
              <a:rPr lang="en-US" sz="1600" dirty="0">
                <a:latin typeface="Arial" panose="020B0604020202020204" pitchFamily="34" charset="0"/>
                <a:cs typeface="Arial" panose="020B0604020202020204" pitchFamily="34" charset="0"/>
              </a:rPr>
              <a:t> – Accountants uphold governance standards for responsible business operations.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600" dirty="0">
              <a:latin typeface="Arial" panose="020B0604020202020204" pitchFamily="34" charset="0"/>
              <a:ea typeface="Quicksand"/>
              <a:cs typeface="Arial" panose="020B0604020202020204" pitchFamily="34" charset="0"/>
              <a:sym typeface="Quicksand"/>
            </a:endParaRPr>
          </a:p>
          <a:p>
            <a:pPr defTabSz="914400" eaLnBrk="0" fontAlgn="base" hangingPunct="0">
              <a:spcBef>
                <a:spcPct val="0"/>
              </a:spcBef>
              <a:spcAft>
                <a:spcPct val="0"/>
              </a:spcAft>
            </a:pPr>
            <a:r>
              <a:rPr lang="en-US" sz="1600" dirty="0">
                <a:latin typeface="Arial" panose="020B0604020202020204" pitchFamily="34" charset="0"/>
                <a:cs typeface="Arial" panose="020B0604020202020204" pitchFamily="34" charset="0"/>
              </a:rPr>
              <a:t>Example Pathways: </a:t>
            </a:r>
            <a:r>
              <a:rPr lang="en-SG" sz="1600" spc="-10" dirty="0">
                <a:solidFill>
                  <a:srgbClr val="231F20"/>
                </a:solidFill>
                <a:latin typeface="Arial" panose="020B0604020202020204" pitchFamily="34" charset="0"/>
                <a:cs typeface="Arial" panose="020B0604020202020204" pitchFamily="34" charset="0"/>
              </a:rPr>
              <a:t>Sustainability Reporting</a:t>
            </a:r>
            <a:r>
              <a:rPr lang="en-SG" sz="1600" dirty="0">
                <a:solidFill>
                  <a:srgbClr val="231F20"/>
                </a:solidFill>
                <a:latin typeface="Arial" panose="020B0604020202020204" pitchFamily="34" charset="0"/>
                <a:cs typeface="Arial" panose="020B0604020202020204" pitchFamily="34" charset="0"/>
              </a:rPr>
              <a:t> </a:t>
            </a:r>
            <a:r>
              <a:rPr lang="en-SG" sz="1600" spc="-10" dirty="0">
                <a:solidFill>
                  <a:srgbClr val="231F20"/>
                </a:solidFill>
                <a:latin typeface="Arial" panose="020B0604020202020204" pitchFamily="34" charset="0"/>
                <a:cs typeface="Arial" panose="020B0604020202020204" pitchFamily="34" charset="0"/>
              </a:rPr>
              <a:t>and</a:t>
            </a:r>
            <a:r>
              <a:rPr lang="en-SG" sz="1600" spc="-25" dirty="0">
                <a:solidFill>
                  <a:srgbClr val="231F20"/>
                </a:solidFill>
                <a:latin typeface="Arial" panose="020B0604020202020204" pitchFamily="34" charset="0"/>
                <a:cs typeface="Arial" panose="020B0604020202020204" pitchFamily="34" charset="0"/>
              </a:rPr>
              <a:t> </a:t>
            </a:r>
            <a:r>
              <a:rPr lang="en-SG" sz="1600" spc="-10" dirty="0">
                <a:solidFill>
                  <a:srgbClr val="231F20"/>
                </a:solidFill>
                <a:latin typeface="Arial" panose="020B0604020202020204" pitchFamily="34" charset="0"/>
                <a:cs typeface="Arial" panose="020B0604020202020204" pitchFamily="34" charset="0"/>
              </a:rPr>
              <a:t>Assurance</a:t>
            </a:r>
            <a:endParaRPr lang="en-US" sz="2000" dirty="0">
              <a:solidFill>
                <a:srgbClr val="0F4662"/>
              </a:solidFill>
              <a:latin typeface="Arial" panose="020B0604020202020204" pitchFamily="34" charset="0"/>
              <a:ea typeface="Quicksand"/>
              <a:cs typeface="Arial" panose="020B0604020202020204" pitchFamily="34" charset="0"/>
              <a:sym typeface="Quicksand"/>
            </a:endParaRPr>
          </a:p>
        </p:txBody>
      </p:sp>
      <p:sp>
        <p:nvSpPr>
          <p:cNvPr id="16" name="TextBox 16">
            <a:extLst>
              <a:ext uri="{FF2B5EF4-FFF2-40B4-BE49-F238E27FC236}">
                <a16:creationId xmlns:a16="http://schemas.microsoft.com/office/drawing/2014/main" id="{3BB9DC98-F80C-86C2-5FD0-E55C6DB7ECE6}"/>
              </a:ext>
            </a:extLst>
          </p:cNvPr>
          <p:cNvSpPr txBox="1"/>
          <p:nvPr/>
        </p:nvSpPr>
        <p:spPr>
          <a:xfrm>
            <a:off x="1808182" y="2304241"/>
            <a:ext cx="3400372" cy="369332"/>
          </a:xfrm>
          <a:prstGeom prst="rect">
            <a:avLst/>
          </a:prstGeom>
        </p:spPr>
        <p:txBody>
          <a:bodyPr lIns="0" tIns="0" rIns="0" bIns="0" rtlCol="0" anchor="t">
            <a:spAutoFit/>
          </a:bodyPr>
          <a:lstStyle/>
          <a:p>
            <a:r>
              <a:rPr lang="en-SG" sz="2400" b="1" dirty="0"/>
              <a:t>Climate Change Warriors</a:t>
            </a:r>
          </a:p>
        </p:txBody>
      </p:sp>
      <p:sp>
        <p:nvSpPr>
          <p:cNvPr id="30" name="AutoShape 4">
            <a:extLst>
              <a:ext uri="{FF2B5EF4-FFF2-40B4-BE49-F238E27FC236}">
                <a16:creationId xmlns:a16="http://schemas.microsoft.com/office/drawing/2014/main" id="{94CA1806-ED63-8EA4-D564-540E95828A22}"/>
              </a:ext>
            </a:extLst>
          </p:cNvPr>
          <p:cNvSpPr/>
          <p:nvPr/>
        </p:nvSpPr>
        <p:spPr>
          <a:xfrm>
            <a:off x="7897983" y="42313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37" name="TextBox 16">
            <a:extLst>
              <a:ext uri="{FF2B5EF4-FFF2-40B4-BE49-F238E27FC236}">
                <a16:creationId xmlns:a16="http://schemas.microsoft.com/office/drawing/2014/main" id="{740979BF-5476-8A3B-0497-12D4E08AE5D1}"/>
              </a:ext>
            </a:extLst>
          </p:cNvPr>
          <p:cNvSpPr txBox="1"/>
          <p:nvPr/>
        </p:nvSpPr>
        <p:spPr>
          <a:xfrm>
            <a:off x="7749356" y="2157635"/>
            <a:ext cx="4019433" cy="615553"/>
          </a:xfrm>
          <a:prstGeom prst="rect">
            <a:avLst/>
          </a:prstGeom>
        </p:spPr>
        <p:txBody>
          <a:bodyPr wrap="square" lIns="0" tIns="0" rIns="0" bIns="0" rtlCol="0" anchor="t">
            <a:spAutoFit/>
          </a:bodyPr>
          <a:lstStyle/>
          <a:p>
            <a:r>
              <a:rPr lang="en-SG" sz="2000" b="1" dirty="0">
                <a:latin typeface="Arial" panose="020B0604020202020204" pitchFamily="34" charset="0"/>
                <a:cs typeface="Arial" panose="020B0604020202020204" pitchFamily="34" charset="0"/>
              </a:rPr>
              <a:t>Cross-Disciplinary opportunities (Data Analytics, AI) </a:t>
            </a:r>
          </a:p>
        </p:txBody>
      </p:sp>
      <p:sp>
        <p:nvSpPr>
          <p:cNvPr id="38" name="TextBox 15">
            <a:extLst>
              <a:ext uri="{FF2B5EF4-FFF2-40B4-BE49-F238E27FC236}">
                <a16:creationId xmlns:a16="http://schemas.microsoft.com/office/drawing/2014/main" id="{3FA01F18-6F2B-2550-D89F-F18F785C686E}"/>
              </a:ext>
            </a:extLst>
          </p:cNvPr>
          <p:cNvSpPr txBox="1"/>
          <p:nvPr/>
        </p:nvSpPr>
        <p:spPr>
          <a:xfrm>
            <a:off x="6472301" y="3115394"/>
            <a:ext cx="5281512" cy="2954655"/>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Tech-Driven Analysis</a:t>
            </a:r>
            <a:r>
              <a:rPr lang="en-US" sz="1600" dirty="0">
                <a:latin typeface="Arial" panose="020B0604020202020204" pitchFamily="34" charset="0"/>
                <a:cs typeface="Arial" panose="020B0604020202020204" pitchFamily="34" charset="0"/>
              </a:rPr>
              <a:t> – Accountants use AI and data analytics to detect fraud and uncover insights.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Strategic Decision-Making</a:t>
            </a:r>
            <a:r>
              <a:rPr lang="en-US" sz="1600" dirty="0">
                <a:latin typeface="Arial" panose="020B0604020202020204" pitchFamily="34" charset="0"/>
                <a:cs typeface="Arial" panose="020B0604020202020204" pitchFamily="34" charset="0"/>
              </a:rPr>
              <a:t> – Data-driven recommendations help optimize business performance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Regulatory Compliance</a:t>
            </a:r>
            <a:r>
              <a:rPr lang="en-US" sz="1600" dirty="0">
                <a:latin typeface="Arial" panose="020B0604020202020204" pitchFamily="34" charset="0"/>
                <a:cs typeface="Arial" panose="020B0604020202020204" pitchFamily="34" charset="0"/>
              </a:rPr>
              <a:t> – AI tools support adherence to financial regulations and governance.</a:t>
            </a:r>
          </a:p>
          <a:p>
            <a:pPr marR="0" lvl="0" algn="l" defTabSz="914400" rtl="0" eaLnBrk="0" fontAlgn="base" latinLnBrk="0" hangingPunct="0">
              <a:lnSpc>
                <a:spcPct val="100000"/>
              </a:lnSpc>
              <a:spcBef>
                <a:spcPct val="0"/>
              </a:spcBef>
              <a:spcAft>
                <a:spcPct val="0"/>
              </a:spcAft>
              <a:buClrTx/>
              <a:buSzTx/>
              <a:tabLst/>
            </a:pPr>
            <a:endParaRPr lang="en-US" sz="1600" dirty="0">
              <a:latin typeface="Arial" panose="020B0604020202020204" pitchFamily="34" charset="0"/>
              <a:ea typeface="Quicksand"/>
              <a:cs typeface="Quicksand"/>
              <a:sym typeface="Quicksand"/>
            </a:endParaRPr>
          </a:p>
          <a:p>
            <a:pPr marL="17780" marR="52069">
              <a:lnSpc>
                <a:spcPct val="100000"/>
              </a:lnSpc>
              <a:spcBef>
                <a:spcPts val="5"/>
              </a:spcBef>
            </a:pPr>
            <a:endParaRPr lang="en-US" sz="1600" spc="-10" dirty="0">
              <a:solidFill>
                <a:srgbClr val="231F20"/>
              </a:solidFill>
              <a:latin typeface="Arial"/>
              <a:cs typeface="Arial"/>
            </a:endParaRPr>
          </a:p>
          <a:p>
            <a:pPr marL="17780" marR="52069">
              <a:lnSpc>
                <a:spcPct val="100000"/>
              </a:lnSpc>
              <a:spcBef>
                <a:spcPts val="5"/>
              </a:spcBef>
            </a:pPr>
            <a:r>
              <a:rPr lang="en-US" sz="1600" spc="-10" dirty="0">
                <a:solidFill>
                  <a:srgbClr val="231F20"/>
                </a:solidFill>
                <a:latin typeface="Arial"/>
                <a:cs typeface="Arial"/>
              </a:rPr>
              <a:t>Example</a:t>
            </a:r>
            <a:r>
              <a:rPr lang="en-US" sz="1600" spc="-15" dirty="0">
                <a:solidFill>
                  <a:srgbClr val="231F20"/>
                </a:solidFill>
                <a:latin typeface="Arial"/>
                <a:cs typeface="Arial"/>
              </a:rPr>
              <a:t> </a:t>
            </a:r>
            <a:r>
              <a:rPr lang="en-US" sz="1600" dirty="0">
                <a:solidFill>
                  <a:srgbClr val="231F20"/>
                </a:solidFill>
                <a:latin typeface="Arial"/>
                <a:cs typeface="Arial"/>
              </a:rPr>
              <a:t>Pathways:</a:t>
            </a:r>
            <a:r>
              <a:rPr lang="en-US" sz="1600" spc="-15" dirty="0">
                <a:solidFill>
                  <a:srgbClr val="231F20"/>
                </a:solidFill>
                <a:latin typeface="Arial"/>
                <a:cs typeface="Arial"/>
              </a:rPr>
              <a:t>  </a:t>
            </a:r>
            <a:r>
              <a:rPr lang="en-US" sz="1600" dirty="0">
                <a:solidFill>
                  <a:srgbClr val="231F20"/>
                </a:solidFill>
                <a:latin typeface="Arial"/>
                <a:cs typeface="Arial"/>
              </a:rPr>
              <a:t>IT</a:t>
            </a:r>
            <a:r>
              <a:rPr lang="en-US" sz="1600" spc="-45" dirty="0">
                <a:solidFill>
                  <a:srgbClr val="231F20"/>
                </a:solidFill>
                <a:latin typeface="Arial"/>
                <a:cs typeface="Arial"/>
              </a:rPr>
              <a:t> </a:t>
            </a:r>
            <a:r>
              <a:rPr lang="en-US" sz="1600" dirty="0">
                <a:solidFill>
                  <a:srgbClr val="231F20"/>
                </a:solidFill>
                <a:latin typeface="Arial"/>
                <a:cs typeface="Arial"/>
              </a:rPr>
              <a:t>Audit,</a:t>
            </a:r>
            <a:r>
              <a:rPr lang="en-US" sz="1600" spc="-15" dirty="0">
                <a:solidFill>
                  <a:srgbClr val="231F20"/>
                </a:solidFill>
                <a:latin typeface="Arial"/>
                <a:cs typeface="Arial"/>
              </a:rPr>
              <a:t> </a:t>
            </a:r>
            <a:r>
              <a:rPr lang="en-US" sz="1600" spc="-10" dirty="0">
                <a:solidFill>
                  <a:srgbClr val="231F20"/>
                </a:solidFill>
                <a:latin typeface="Arial"/>
                <a:cs typeface="Arial"/>
              </a:rPr>
              <a:t>Financial</a:t>
            </a:r>
            <a:r>
              <a:rPr lang="en-US" sz="1600" spc="-15" dirty="0">
                <a:solidFill>
                  <a:srgbClr val="231F20"/>
                </a:solidFill>
                <a:latin typeface="Arial"/>
                <a:cs typeface="Arial"/>
              </a:rPr>
              <a:t> </a:t>
            </a:r>
            <a:r>
              <a:rPr lang="en-US" sz="1600" dirty="0">
                <a:solidFill>
                  <a:srgbClr val="231F20"/>
                </a:solidFill>
                <a:latin typeface="Arial"/>
                <a:cs typeface="Arial"/>
              </a:rPr>
              <a:t>Forensics</a:t>
            </a:r>
            <a:r>
              <a:rPr lang="en-US" sz="1600" spc="-15" dirty="0">
                <a:solidFill>
                  <a:srgbClr val="231F20"/>
                </a:solidFill>
                <a:latin typeface="Arial"/>
                <a:cs typeface="Arial"/>
              </a:rPr>
              <a:t> </a:t>
            </a:r>
            <a:r>
              <a:rPr lang="en-US" sz="1600" dirty="0">
                <a:solidFill>
                  <a:srgbClr val="231F20"/>
                </a:solidFill>
                <a:latin typeface="Arial"/>
                <a:cs typeface="Arial"/>
              </a:rPr>
              <a:t>and</a:t>
            </a:r>
            <a:r>
              <a:rPr lang="en-US" sz="1600" spc="-15" dirty="0">
                <a:solidFill>
                  <a:srgbClr val="231F20"/>
                </a:solidFill>
                <a:latin typeface="Arial"/>
                <a:cs typeface="Arial"/>
              </a:rPr>
              <a:t> </a:t>
            </a:r>
            <a:r>
              <a:rPr lang="en-US" sz="1600" spc="-10" dirty="0">
                <a:solidFill>
                  <a:srgbClr val="231F20"/>
                </a:solidFill>
                <a:latin typeface="Arial"/>
                <a:cs typeface="Arial"/>
              </a:rPr>
              <a:t>Corporate Governance</a:t>
            </a:r>
            <a:endParaRPr lang="en-US" sz="1600" dirty="0">
              <a:latin typeface="Arial"/>
              <a:cs typeface="Arial"/>
            </a:endParaRPr>
          </a:p>
        </p:txBody>
      </p:sp>
      <p:sp>
        <p:nvSpPr>
          <p:cNvPr id="41" name="Rectangle 6">
            <a:extLst>
              <a:ext uri="{FF2B5EF4-FFF2-40B4-BE49-F238E27FC236}">
                <a16:creationId xmlns:a16="http://schemas.microsoft.com/office/drawing/2014/main" id="{37E89290-6DEF-DB44-E43A-33B3F0AF3B7D}"/>
              </a:ext>
            </a:extLst>
          </p:cNvPr>
          <p:cNvSpPr>
            <a:spLocks noChangeArrowheads="1"/>
          </p:cNvSpPr>
          <p:nvPr/>
        </p:nvSpPr>
        <p:spPr bwMode="auto">
          <a:xfrm>
            <a:off x="6419653" y="473902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 name="object 24">
            <a:extLst>
              <a:ext uri="{FF2B5EF4-FFF2-40B4-BE49-F238E27FC236}">
                <a16:creationId xmlns:a16="http://schemas.microsoft.com/office/drawing/2014/main" id="{E1EDE576-7E70-4AD0-2A76-D55E9E6F0512}"/>
              </a:ext>
            </a:extLst>
          </p:cNvPr>
          <p:cNvGrpSpPr/>
          <p:nvPr/>
        </p:nvGrpSpPr>
        <p:grpSpPr>
          <a:xfrm>
            <a:off x="1009693" y="1988431"/>
            <a:ext cx="470543" cy="868384"/>
            <a:chOff x="1069743" y="1307124"/>
            <a:chExt cx="348615" cy="619125"/>
          </a:xfrm>
        </p:grpSpPr>
        <p:pic>
          <p:nvPicPr>
            <p:cNvPr id="6" name="object 25">
              <a:extLst>
                <a:ext uri="{FF2B5EF4-FFF2-40B4-BE49-F238E27FC236}">
                  <a16:creationId xmlns:a16="http://schemas.microsoft.com/office/drawing/2014/main" id="{4B7D7447-FA01-34A3-A6C6-DE1D6E9066BF}"/>
                </a:ext>
              </a:extLst>
            </p:cNvPr>
            <p:cNvPicPr/>
            <p:nvPr/>
          </p:nvPicPr>
          <p:blipFill>
            <a:blip r:embed="rId3" cstate="print"/>
            <a:stretch>
              <a:fillRect/>
            </a:stretch>
          </p:blipFill>
          <p:spPr>
            <a:xfrm>
              <a:off x="1158698" y="1307124"/>
              <a:ext cx="112560" cy="248789"/>
            </a:xfrm>
            <a:prstGeom prst="rect">
              <a:avLst/>
            </a:prstGeom>
          </p:spPr>
        </p:pic>
        <p:sp>
          <p:nvSpPr>
            <p:cNvPr id="9" name="object 26">
              <a:extLst>
                <a:ext uri="{FF2B5EF4-FFF2-40B4-BE49-F238E27FC236}">
                  <a16:creationId xmlns:a16="http://schemas.microsoft.com/office/drawing/2014/main" id="{FD5C741E-C147-7699-8622-A09F00EC089F}"/>
                </a:ext>
              </a:extLst>
            </p:cNvPr>
            <p:cNvSpPr/>
            <p:nvPr/>
          </p:nvSpPr>
          <p:spPr>
            <a:xfrm>
              <a:off x="1069733" y="1451368"/>
              <a:ext cx="274955" cy="177800"/>
            </a:xfrm>
            <a:custGeom>
              <a:avLst/>
              <a:gdLst/>
              <a:ahLst/>
              <a:cxnLst/>
              <a:rect l="l" t="t" r="r" b="b"/>
              <a:pathLst>
                <a:path w="274955" h="177800">
                  <a:moveTo>
                    <a:pt x="274548" y="152107"/>
                  </a:moveTo>
                  <a:lnTo>
                    <a:pt x="273278" y="145732"/>
                  </a:lnTo>
                  <a:lnTo>
                    <a:pt x="260718" y="52705"/>
                  </a:lnTo>
                  <a:lnTo>
                    <a:pt x="260692" y="52514"/>
                  </a:lnTo>
                  <a:lnTo>
                    <a:pt x="257708" y="44767"/>
                  </a:lnTo>
                  <a:lnTo>
                    <a:pt x="257708" y="151472"/>
                  </a:lnTo>
                  <a:lnTo>
                    <a:pt x="252158" y="158229"/>
                  </a:lnTo>
                  <a:lnTo>
                    <a:pt x="245973" y="160909"/>
                  </a:lnTo>
                  <a:lnTo>
                    <a:pt x="175298" y="160909"/>
                  </a:lnTo>
                  <a:lnTo>
                    <a:pt x="162814" y="157873"/>
                  </a:lnTo>
                  <a:lnTo>
                    <a:pt x="156984" y="155181"/>
                  </a:lnTo>
                  <a:lnTo>
                    <a:pt x="146011" y="147586"/>
                  </a:lnTo>
                  <a:lnTo>
                    <a:pt x="133502" y="140195"/>
                  </a:lnTo>
                  <a:lnTo>
                    <a:pt x="133502" y="159092"/>
                  </a:lnTo>
                  <a:lnTo>
                    <a:pt x="111391" y="160909"/>
                  </a:lnTo>
                  <a:lnTo>
                    <a:pt x="28346" y="160909"/>
                  </a:lnTo>
                  <a:lnTo>
                    <a:pt x="22440" y="158534"/>
                  </a:lnTo>
                  <a:lnTo>
                    <a:pt x="17614" y="152933"/>
                  </a:lnTo>
                  <a:lnTo>
                    <a:pt x="16916" y="150634"/>
                  </a:lnTo>
                  <a:lnTo>
                    <a:pt x="17246" y="148412"/>
                  </a:lnTo>
                  <a:lnTo>
                    <a:pt x="33832" y="55778"/>
                  </a:lnTo>
                  <a:lnTo>
                    <a:pt x="69354" y="19608"/>
                  </a:lnTo>
                  <a:lnTo>
                    <a:pt x="87325" y="16395"/>
                  </a:lnTo>
                  <a:lnTo>
                    <a:pt x="91846" y="16395"/>
                  </a:lnTo>
                  <a:lnTo>
                    <a:pt x="130060" y="101193"/>
                  </a:lnTo>
                  <a:lnTo>
                    <a:pt x="129501" y="101206"/>
                  </a:lnTo>
                  <a:lnTo>
                    <a:pt x="116636" y="102349"/>
                  </a:lnTo>
                  <a:lnTo>
                    <a:pt x="85166" y="96456"/>
                  </a:lnTo>
                  <a:lnTo>
                    <a:pt x="78422" y="95427"/>
                  </a:lnTo>
                  <a:lnTo>
                    <a:pt x="73291" y="96748"/>
                  </a:lnTo>
                  <a:lnTo>
                    <a:pt x="76492" y="82181"/>
                  </a:lnTo>
                  <a:lnTo>
                    <a:pt x="73698" y="77812"/>
                  </a:lnTo>
                  <a:lnTo>
                    <a:pt x="64833" y="75882"/>
                  </a:lnTo>
                  <a:lnTo>
                    <a:pt x="60477" y="78663"/>
                  </a:lnTo>
                  <a:lnTo>
                    <a:pt x="51079" y="121539"/>
                  </a:lnTo>
                  <a:lnTo>
                    <a:pt x="50901" y="121780"/>
                  </a:lnTo>
                  <a:lnTo>
                    <a:pt x="50952" y="122123"/>
                  </a:lnTo>
                  <a:lnTo>
                    <a:pt x="50101" y="126009"/>
                  </a:lnTo>
                  <a:lnTo>
                    <a:pt x="50800" y="128689"/>
                  </a:lnTo>
                  <a:lnTo>
                    <a:pt x="54292" y="132600"/>
                  </a:lnTo>
                  <a:lnTo>
                    <a:pt x="56819" y="133667"/>
                  </a:lnTo>
                  <a:lnTo>
                    <a:pt x="59474" y="133362"/>
                  </a:lnTo>
                  <a:lnTo>
                    <a:pt x="78943" y="134759"/>
                  </a:lnTo>
                  <a:lnTo>
                    <a:pt x="99034" y="141071"/>
                  </a:lnTo>
                  <a:lnTo>
                    <a:pt x="117843" y="149961"/>
                  </a:lnTo>
                  <a:lnTo>
                    <a:pt x="133502" y="159092"/>
                  </a:lnTo>
                  <a:lnTo>
                    <a:pt x="133502" y="140195"/>
                  </a:lnTo>
                  <a:lnTo>
                    <a:pt x="125056" y="135204"/>
                  </a:lnTo>
                  <a:lnTo>
                    <a:pt x="120904" y="133362"/>
                  </a:lnTo>
                  <a:lnTo>
                    <a:pt x="98031" y="123240"/>
                  </a:lnTo>
                  <a:lnTo>
                    <a:pt x="73850" y="117970"/>
                  </a:lnTo>
                  <a:lnTo>
                    <a:pt x="77647" y="112699"/>
                  </a:lnTo>
                  <a:lnTo>
                    <a:pt x="79616" y="111887"/>
                  </a:lnTo>
                  <a:lnTo>
                    <a:pt x="80175" y="112128"/>
                  </a:lnTo>
                  <a:lnTo>
                    <a:pt x="115684" y="118846"/>
                  </a:lnTo>
                  <a:lnTo>
                    <a:pt x="128117" y="117779"/>
                  </a:lnTo>
                  <a:lnTo>
                    <a:pt x="153352" y="116852"/>
                  </a:lnTo>
                  <a:lnTo>
                    <a:pt x="184010" y="118922"/>
                  </a:lnTo>
                  <a:lnTo>
                    <a:pt x="211010" y="126923"/>
                  </a:lnTo>
                  <a:lnTo>
                    <a:pt x="213677" y="128371"/>
                  </a:lnTo>
                  <a:lnTo>
                    <a:pt x="216903" y="128219"/>
                  </a:lnTo>
                  <a:lnTo>
                    <a:pt x="221970" y="124853"/>
                  </a:lnTo>
                  <a:lnTo>
                    <a:pt x="223354" y="121920"/>
                  </a:lnTo>
                  <a:lnTo>
                    <a:pt x="218960" y="77368"/>
                  </a:lnTo>
                  <a:lnTo>
                    <a:pt x="214998" y="74053"/>
                  </a:lnTo>
                  <a:lnTo>
                    <a:pt x="205917" y="74968"/>
                  </a:lnTo>
                  <a:lnTo>
                    <a:pt x="202628" y="78981"/>
                  </a:lnTo>
                  <a:lnTo>
                    <a:pt x="205397" y="106997"/>
                  </a:lnTo>
                  <a:lnTo>
                    <a:pt x="178790" y="101790"/>
                  </a:lnTo>
                  <a:lnTo>
                    <a:pt x="160553" y="100888"/>
                  </a:lnTo>
                  <a:lnTo>
                    <a:pt x="163233" y="94957"/>
                  </a:lnTo>
                  <a:lnTo>
                    <a:pt x="198615" y="16395"/>
                  </a:lnTo>
                  <a:lnTo>
                    <a:pt x="199034" y="16395"/>
                  </a:lnTo>
                  <a:lnTo>
                    <a:pt x="214693" y="19342"/>
                  </a:lnTo>
                  <a:lnTo>
                    <a:pt x="228244" y="27470"/>
                  </a:lnTo>
                  <a:lnTo>
                    <a:pt x="238569" y="39789"/>
                  </a:lnTo>
                  <a:lnTo>
                    <a:pt x="244538" y="55245"/>
                  </a:lnTo>
                  <a:lnTo>
                    <a:pt x="256984" y="147586"/>
                  </a:lnTo>
                  <a:lnTo>
                    <a:pt x="257098" y="148412"/>
                  </a:lnTo>
                  <a:lnTo>
                    <a:pt x="257708" y="151472"/>
                  </a:lnTo>
                  <a:lnTo>
                    <a:pt x="257708" y="44767"/>
                  </a:lnTo>
                  <a:lnTo>
                    <a:pt x="220268" y="3937"/>
                  </a:lnTo>
                  <a:lnTo>
                    <a:pt x="199034" y="0"/>
                  </a:lnTo>
                  <a:lnTo>
                    <a:pt x="190080" y="0"/>
                  </a:lnTo>
                  <a:lnTo>
                    <a:pt x="187159" y="1892"/>
                  </a:lnTo>
                  <a:lnTo>
                    <a:pt x="145224" y="94957"/>
                  </a:lnTo>
                  <a:lnTo>
                    <a:pt x="109842" y="16395"/>
                  </a:lnTo>
                  <a:lnTo>
                    <a:pt x="103301" y="1892"/>
                  </a:lnTo>
                  <a:lnTo>
                    <a:pt x="100380" y="0"/>
                  </a:lnTo>
                  <a:lnTo>
                    <a:pt x="87325" y="0"/>
                  </a:lnTo>
                  <a:lnTo>
                    <a:pt x="63817" y="4216"/>
                  </a:lnTo>
                  <a:lnTo>
                    <a:pt x="42748" y="15608"/>
                  </a:lnTo>
                  <a:lnTo>
                    <a:pt x="26581" y="32385"/>
                  </a:lnTo>
                  <a:lnTo>
                    <a:pt x="17818" y="52514"/>
                  </a:lnTo>
                  <a:lnTo>
                    <a:pt x="17729" y="52705"/>
                  </a:lnTo>
                  <a:lnTo>
                    <a:pt x="1066" y="145732"/>
                  </a:lnTo>
                  <a:lnTo>
                    <a:pt x="444" y="149961"/>
                  </a:lnTo>
                  <a:lnTo>
                    <a:pt x="342" y="150634"/>
                  </a:lnTo>
                  <a:lnTo>
                    <a:pt x="215" y="151472"/>
                  </a:lnTo>
                  <a:lnTo>
                    <a:pt x="127" y="152107"/>
                  </a:lnTo>
                  <a:lnTo>
                    <a:pt x="0" y="152933"/>
                  </a:lnTo>
                  <a:lnTo>
                    <a:pt x="34048" y="177317"/>
                  </a:lnTo>
                  <a:lnTo>
                    <a:pt x="111607" y="177317"/>
                  </a:lnTo>
                  <a:lnTo>
                    <a:pt x="158496" y="173482"/>
                  </a:lnTo>
                  <a:lnTo>
                    <a:pt x="159550" y="173482"/>
                  </a:lnTo>
                  <a:lnTo>
                    <a:pt x="166408" y="175552"/>
                  </a:lnTo>
                  <a:lnTo>
                    <a:pt x="174967" y="177317"/>
                  </a:lnTo>
                  <a:lnTo>
                    <a:pt x="240296" y="177317"/>
                  </a:lnTo>
                  <a:lnTo>
                    <a:pt x="247472" y="176517"/>
                  </a:lnTo>
                  <a:lnTo>
                    <a:pt x="247967" y="176517"/>
                  </a:lnTo>
                  <a:lnTo>
                    <a:pt x="255778" y="173913"/>
                  </a:lnTo>
                  <a:lnTo>
                    <a:pt x="256489" y="173482"/>
                  </a:lnTo>
                  <a:lnTo>
                    <a:pt x="262521" y="169951"/>
                  </a:lnTo>
                  <a:lnTo>
                    <a:pt x="267995" y="164782"/>
                  </a:lnTo>
                  <a:lnTo>
                    <a:pt x="271183" y="160909"/>
                  </a:lnTo>
                  <a:lnTo>
                    <a:pt x="272681" y="159092"/>
                  </a:lnTo>
                  <a:lnTo>
                    <a:pt x="272846" y="158534"/>
                  </a:lnTo>
                  <a:lnTo>
                    <a:pt x="274548" y="152107"/>
                  </a:lnTo>
                  <a:close/>
                </a:path>
              </a:pathLst>
            </a:custGeom>
            <a:solidFill>
              <a:srgbClr val="285DA5"/>
            </a:solidFill>
          </p:spPr>
          <p:txBody>
            <a:bodyPr wrap="square" lIns="0" tIns="0" rIns="0" bIns="0" rtlCol="0"/>
            <a:lstStyle/>
            <a:p>
              <a:endParaRPr/>
            </a:p>
          </p:txBody>
        </p:sp>
        <p:pic>
          <p:nvPicPr>
            <p:cNvPr id="10" name="object 27">
              <a:extLst>
                <a:ext uri="{FF2B5EF4-FFF2-40B4-BE49-F238E27FC236}">
                  <a16:creationId xmlns:a16="http://schemas.microsoft.com/office/drawing/2014/main" id="{9DD32955-E294-D97B-0807-1F1EEF6F9CD8}"/>
                </a:ext>
              </a:extLst>
            </p:cNvPr>
            <p:cNvPicPr/>
            <p:nvPr/>
          </p:nvPicPr>
          <p:blipFill>
            <a:blip r:embed="rId4" cstate="print"/>
            <a:stretch>
              <a:fillRect/>
            </a:stretch>
          </p:blipFill>
          <p:spPr>
            <a:xfrm>
              <a:off x="1201679" y="1577747"/>
              <a:ext cx="186778" cy="298136"/>
            </a:xfrm>
            <a:prstGeom prst="rect">
              <a:avLst/>
            </a:prstGeom>
          </p:spPr>
        </p:pic>
        <p:sp>
          <p:nvSpPr>
            <p:cNvPr id="11" name="object 28">
              <a:extLst>
                <a:ext uri="{FF2B5EF4-FFF2-40B4-BE49-F238E27FC236}">
                  <a16:creationId xmlns:a16="http://schemas.microsoft.com/office/drawing/2014/main" id="{426DEF86-449F-C422-9826-A1876FA379D6}"/>
                </a:ext>
              </a:extLst>
            </p:cNvPr>
            <p:cNvSpPr/>
            <p:nvPr/>
          </p:nvSpPr>
          <p:spPr>
            <a:xfrm>
              <a:off x="1073543" y="1623008"/>
              <a:ext cx="344805" cy="303530"/>
            </a:xfrm>
            <a:custGeom>
              <a:avLst/>
              <a:gdLst/>
              <a:ahLst/>
              <a:cxnLst/>
              <a:rect l="l" t="t" r="r" b="b"/>
              <a:pathLst>
                <a:path w="344805" h="303530">
                  <a:moveTo>
                    <a:pt x="344182" y="292785"/>
                  </a:moveTo>
                  <a:lnTo>
                    <a:pt x="342315" y="287934"/>
                  </a:lnTo>
                  <a:lnTo>
                    <a:pt x="289623" y="264502"/>
                  </a:lnTo>
                  <a:lnTo>
                    <a:pt x="282117" y="140576"/>
                  </a:lnTo>
                  <a:lnTo>
                    <a:pt x="213436" y="53238"/>
                  </a:lnTo>
                  <a:lnTo>
                    <a:pt x="213436" y="4089"/>
                  </a:lnTo>
                  <a:lnTo>
                    <a:pt x="209778" y="419"/>
                  </a:lnTo>
                  <a:lnTo>
                    <a:pt x="200710" y="419"/>
                  </a:lnTo>
                  <a:lnTo>
                    <a:pt x="197040" y="4089"/>
                  </a:lnTo>
                  <a:lnTo>
                    <a:pt x="197040" y="58813"/>
                  </a:lnTo>
                  <a:lnTo>
                    <a:pt x="197904" y="60896"/>
                  </a:lnTo>
                  <a:lnTo>
                    <a:pt x="261607" y="124599"/>
                  </a:lnTo>
                  <a:lnTo>
                    <a:pt x="265264" y="132778"/>
                  </a:lnTo>
                  <a:lnTo>
                    <a:pt x="272732" y="256984"/>
                  </a:lnTo>
                  <a:lnTo>
                    <a:pt x="175895" y="213893"/>
                  </a:lnTo>
                  <a:lnTo>
                    <a:pt x="173482" y="213880"/>
                  </a:lnTo>
                  <a:lnTo>
                    <a:pt x="77889" y="255778"/>
                  </a:lnTo>
                  <a:lnTo>
                    <a:pt x="77889" y="3670"/>
                  </a:lnTo>
                  <a:lnTo>
                    <a:pt x="74218" y="0"/>
                  </a:lnTo>
                  <a:lnTo>
                    <a:pt x="65151" y="0"/>
                  </a:lnTo>
                  <a:lnTo>
                    <a:pt x="61480" y="3670"/>
                  </a:lnTo>
                  <a:lnTo>
                    <a:pt x="61480" y="262966"/>
                  </a:lnTo>
                  <a:lnTo>
                    <a:pt x="1892" y="289064"/>
                  </a:lnTo>
                  <a:lnTo>
                    <a:pt x="0" y="293890"/>
                  </a:lnTo>
                  <a:lnTo>
                    <a:pt x="3162" y="301117"/>
                  </a:lnTo>
                  <a:lnTo>
                    <a:pt x="6172" y="302958"/>
                  </a:lnTo>
                  <a:lnTo>
                    <a:pt x="9334" y="302958"/>
                  </a:lnTo>
                  <a:lnTo>
                    <a:pt x="11544" y="302729"/>
                  </a:lnTo>
                  <a:lnTo>
                    <a:pt x="174637" y="231292"/>
                  </a:lnTo>
                  <a:lnTo>
                    <a:pt x="335648" y="302933"/>
                  </a:lnTo>
                  <a:lnTo>
                    <a:pt x="340499" y="301053"/>
                  </a:lnTo>
                  <a:lnTo>
                    <a:pt x="344182" y="292785"/>
                  </a:lnTo>
                  <a:close/>
                </a:path>
              </a:pathLst>
            </a:custGeom>
            <a:solidFill>
              <a:srgbClr val="285DA5"/>
            </a:solidFill>
          </p:spPr>
          <p:txBody>
            <a:bodyPr wrap="square" lIns="0" tIns="0" rIns="0" bIns="0" rtlCol="0"/>
            <a:lstStyle/>
            <a:p>
              <a:endParaRPr/>
            </a:p>
          </p:txBody>
        </p:sp>
      </p:grpSp>
      <p:grpSp>
        <p:nvGrpSpPr>
          <p:cNvPr id="12" name="object 17">
            <a:extLst>
              <a:ext uri="{FF2B5EF4-FFF2-40B4-BE49-F238E27FC236}">
                <a16:creationId xmlns:a16="http://schemas.microsoft.com/office/drawing/2014/main" id="{A82692EB-47CB-FAAA-0F8A-D7C47E73B231}"/>
              </a:ext>
            </a:extLst>
          </p:cNvPr>
          <p:cNvGrpSpPr/>
          <p:nvPr/>
        </p:nvGrpSpPr>
        <p:grpSpPr>
          <a:xfrm>
            <a:off x="6681238" y="2083324"/>
            <a:ext cx="848975" cy="773897"/>
            <a:chOff x="3201046" y="1376988"/>
            <a:chExt cx="757389" cy="589079"/>
          </a:xfrm>
        </p:grpSpPr>
        <p:sp>
          <p:nvSpPr>
            <p:cNvPr id="13" name="object 18">
              <a:extLst>
                <a:ext uri="{FF2B5EF4-FFF2-40B4-BE49-F238E27FC236}">
                  <a16:creationId xmlns:a16="http://schemas.microsoft.com/office/drawing/2014/main" id="{C1AFA8ED-6570-77C1-4DBD-BFCFB3725B0E}"/>
                </a:ext>
              </a:extLst>
            </p:cNvPr>
            <p:cNvSpPr/>
            <p:nvPr/>
          </p:nvSpPr>
          <p:spPr>
            <a:xfrm>
              <a:off x="3340980" y="1730170"/>
              <a:ext cx="479425" cy="120014"/>
            </a:xfrm>
            <a:custGeom>
              <a:avLst/>
              <a:gdLst/>
              <a:ahLst/>
              <a:cxnLst/>
              <a:rect l="l" t="t" r="r" b="b"/>
              <a:pathLst>
                <a:path w="479425" h="120014">
                  <a:moveTo>
                    <a:pt x="53619" y="0"/>
                  </a:moveTo>
                  <a:lnTo>
                    <a:pt x="10355" y="23928"/>
                  </a:lnTo>
                  <a:lnTo>
                    <a:pt x="0" y="47053"/>
                  </a:lnTo>
                  <a:lnTo>
                    <a:pt x="9483" y="68963"/>
                  </a:lnTo>
                  <a:lnTo>
                    <a:pt x="75182" y="101184"/>
                  </a:lnTo>
                  <a:lnTo>
                    <a:pt x="124616" y="111371"/>
                  </a:lnTo>
                  <a:lnTo>
                    <a:pt x="180585" y="117529"/>
                  </a:lnTo>
                  <a:lnTo>
                    <a:pt x="239699" y="119595"/>
                  </a:lnTo>
                  <a:lnTo>
                    <a:pt x="298814" y="117529"/>
                  </a:lnTo>
                  <a:lnTo>
                    <a:pt x="354783" y="111371"/>
                  </a:lnTo>
                  <a:lnTo>
                    <a:pt x="404217" y="101184"/>
                  </a:lnTo>
                  <a:lnTo>
                    <a:pt x="443724" y="87027"/>
                  </a:lnTo>
                  <a:lnTo>
                    <a:pt x="479399" y="47053"/>
                  </a:lnTo>
                  <a:lnTo>
                    <a:pt x="476781" y="35013"/>
                  </a:lnTo>
                  <a:lnTo>
                    <a:pt x="437769" y="4229"/>
                  </a:lnTo>
                  <a:lnTo>
                    <a:pt x="432562" y="2768"/>
                  </a:lnTo>
                  <a:lnTo>
                    <a:pt x="427316" y="927"/>
                  </a:lnTo>
                  <a:lnTo>
                    <a:pt x="422008" y="3898"/>
                  </a:lnTo>
                  <a:lnTo>
                    <a:pt x="418833" y="14592"/>
                  </a:lnTo>
                  <a:lnTo>
                    <a:pt x="421563" y="20332"/>
                  </a:lnTo>
                  <a:lnTo>
                    <a:pt x="429260" y="22999"/>
                  </a:lnTo>
                  <a:lnTo>
                    <a:pt x="430885" y="23164"/>
                  </a:lnTo>
                  <a:lnTo>
                    <a:pt x="444771" y="30092"/>
                  </a:lnTo>
                  <a:lnTo>
                    <a:pt x="453959" y="36599"/>
                  </a:lnTo>
                  <a:lnTo>
                    <a:pt x="459040" y="42361"/>
                  </a:lnTo>
                  <a:lnTo>
                    <a:pt x="460603" y="47053"/>
                  </a:lnTo>
                  <a:lnTo>
                    <a:pt x="450575" y="60649"/>
                  </a:lnTo>
                  <a:lnTo>
                    <a:pt x="421681" y="74612"/>
                  </a:lnTo>
                  <a:lnTo>
                    <a:pt x="375712" y="86995"/>
                  </a:lnTo>
                  <a:lnTo>
                    <a:pt x="314455" y="95852"/>
                  </a:lnTo>
                  <a:lnTo>
                    <a:pt x="239699" y="99237"/>
                  </a:lnTo>
                  <a:lnTo>
                    <a:pt x="164943" y="95852"/>
                  </a:lnTo>
                  <a:lnTo>
                    <a:pt x="103687" y="86995"/>
                  </a:lnTo>
                  <a:lnTo>
                    <a:pt x="57717" y="74612"/>
                  </a:lnTo>
                  <a:lnTo>
                    <a:pt x="28824" y="60649"/>
                  </a:lnTo>
                  <a:lnTo>
                    <a:pt x="18796" y="47053"/>
                  </a:lnTo>
                  <a:lnTo>
                    <a:pt x="20339" y="42387"/>
                  </a:lnTo>
                  <a:lnTo>
                    <a:pt x="25360" y="36661"/>
                  </a:lnTo>
                  <a:lnTo>
                    <a:pt x="34446" y="30197"/>
                  </a:lnTo>
                  <a:lnTo>
                    <a:pt x="48183" y="23317"/>
                  </a:lnTo>
                  <a:lnTo>
                    <a:pt x="59270" y="19392"/>
                  </a:lnTo>
                  <a:lnTo>
                    <a:pt x="62014" y="13677"/>
                  </a:lnTo>
                  <a:lnTo>
                    <a:pt x="58877" y="2971"/>
                  </a:lnTo>
                  <a:lnTo>
                    <a:pt x="53619" y="0"/>
                  </a:lnTo>
                  <a:close/>
                </a:path>
              </a:pathLst>
            </a:custGeom>
            <a:solidFill>
              <a:srgbClr val="285DA5"/>
            </a:solidFill>
          </p:spPr>
          <p:txBody>
            <a:bodyPr wrap="square" lIns="0" tIns="0" rIns="0" bIns="0" rtlCol="0"/>
            <a:lstStyle/>
            <a:p>
              <a:endParaRPr/>
            </a:p>
          </p:txBody>
        </p:sp>
        <p:pic>
          <p:nvPicPr>
            <p:cNvPr id="17" name="object 19">
              <a:extLst>
                <a:ext uri="{FF2B5EF4-FFF2-40B4-BE49-F238E27FC236}">
                  <a16:creationId xmlns:a16="http://schemas.microsoft.com/office/drawing/2014/main" id="{E8AFFF38-C1D5-747A-DA43-1BA1580122E5}"/>
                </a:ext>
              </a:extLst>
            </p:cNvPr>
            <p:cNvPicPr/>
            <p:nvPr/>
          </p:nvPicPr>
          <p:blipFill>
            <a:blip r:embed="rId5" cstate="print"/>
            <a:stretch>
              <a:fillRect/>
            </a:stretch>
          </p:blipFill>
          <p:spPr>
            <a:xfrm>
              <a:off x="3249197" y="1821558"/>
              <a:ext cx="218208" cy="144509"/>
            </a:xfrm>
            <a:prstGeom prst="rect">
              <a:avLst/>
            </a:prstGeom>
          </p:spPr>
        </p:pic>
        <p:pic>
          <p:nvPicPr>
            <p:cNvPr id="18" name="object 20">
              <a:extLst>
                <a:ext uri="{FF2B5EF4-FFF2-40B4-BE49-F238E27FC236}">
                  <a16:creationId xmlns:a16="http://schemas.microsoft.com/office/drawing/2014/main" id="{CE5C091B-41A6-792D-609A-9BDFC5FAA4A3}"/>
                </a:ext>
              </a:extLst>
            </p:cNvPr>
            <p:cNvPicPr/>
            <p:nvPr/>
          </p:nvPicPr>
          <p:blipFill>
            <a:blip r:embed="rId6" cstate="print"/>
            <a:stretch>
              <a:fillRect/>
            </a:stretch>
          </p:blipFill>
          <p:spPr>
            <a:xfrm>
              <a:off x="3691332" y="1821545"/>
              <a:ext cx="218211" cy="144519"/>
            </a:xfrm>
            <a:prstGeom prst="rect">
              <a:avLst/>
            </a:prstGeom>
          </p:spPr>
        </p:pic>
        <p:pic>
          <p:nvPicPr>
            <p:cNvPr id="19" name="object 21">
              <a:extLst>
                <a:ext uri="{FF2B5EF4-FFF2-40B4-BE49-F238E27FC236}">
                  <a16:creationId xmlns:a16="http://schemas.microsoft.com/office/drawing/2014/main" id="{02F86F5E-E6CD-BCD2-DAA9-E5DB64EF771B}"/>
                </a:ext>
              </a:extLst>
            </p:cNvPr>
            <p:cNvPicPr/>
            <p:nvPr/>
          </p:nvPicPr>
          <p:blipFill>
            <a:blip r:embed="rId7" cstate="print"/>
            <a:stretch>
              <a:fillRect/>
            </a:stretch>
          </p:blipFill>
          <p:spPr>
            <a:xfrm>
              <a:off x="3765492" y="1628339"/>
              <a:ext cx="192943" cy="124255"/>
            </a:xfrm>
            <a:prstGeom prst="rect">
              <a:avLst/>
            </a:prstGeom>
          </p:spPr>
        </p:pic>
        <p:pic>
          <p:nvPicPr>
            <p:cNvPr id="20" name="object 22">
              <a:extLst>
                <a:ext uri="{FF2B5EF4-FFF2-40B4-BE49-F238E27FC236}">
                  <a16:creationId xmlns:a16="http://schemas.microsoft.com/office/drawing/2014/main" id="{928C633A-71E5-9227-A390-57FCFF704EDF}"/>
                </a:ext>
              </a:extLst>
            </p:cNvPr>
            <p:cNvPicPr/>
            <p:nvPr/>
          </p:nvPicPr>
          <p:blipFill>
            <a:blip r:embed="rId8" cstate="print"/>
            <a:stretch>
              <a:fillRect/>
            </a:stretch>
          </p:blipFill>
          <p:spPr>
            <a:xfrm>
              <a:off x="3201046" y="1628339"/>
              <a:ext cx="195103" cy="125100"/>
            </a:xfrm>
            <a:prstGeom prst="rect">
              <a:avLst/>
            </a:prstGeom>
          </p:spPr>
        </p:pic>
        <p:sp>
          <p:nvSpPr>
            <p:cNvPr id="21" name="object 23">
              <a:extLst>
                <a:ext uri="{FF2B5EF4-FFF2-40B4-BE49-F238E27FC236}">
                  <a16:creationId xmlns:a16="http://schemas.microsoft.com/office/drawing/2014/main" id="{90EA3F3D-7A40-6BF7-6038-49FC82C9EC82}"/>
                </a:ext>
              </a:extLst>
            </p:cNvPr>
            <p:cNvSpPr/>
            <p:nvPr/>
          </p:nvSpPr>
          <p:spPr>
            <a:xfrm>
              <a:off x="3478161" y="1560220"/>
              <a:ext cx="205740" cy="224154"/>
            </a:xfrm>
            <a:custGeom>
              <a:avLst/>
              <a:gdLst/>
              <a:ahLst/>
              <a:cxnLst/>
              <a:rect l="l" t="t" r="r" b="b"/>
              <a:pathLst>
                <a:path w="205739" h="224155">
                  <a:moveTo>
                    <a:pt x="120230" y="4559"/>
                  </a:moveTo>
                  <a:lnTo>
                    <a:pt x="116027" y="0"/>
                  </a:lnTo>
                  <a:lnTo>
                    <a:pt x="86842" y="0"/>
                  </a:lnTo>
                  <a:lnTo>
                    <a:pt x="82638" y="4559"/>
                  </a:lnTo>
                  <a:lnTo>
                    <a:pt x="82638" y="15798"/>
                  </a:lnTo>
                  <a:lnTo>
                    <a:pt x="86842" y="20358"/>
                  </a:lnTo>
                  <a:lnTo>
                    <a:pt x="110832" y="20358"/>
                  </a:lnTo>
                  <a:lnTo>
                    <a:pt x="116027" y="20358"/>
                  </a:lnTo>
                  <a:lnTo>
                    <a:pt x="120230" y="15798"/>
                  </a:lnTo>
                  <a:lnTo>
                    <a:pt x="120230" y="4559"/>
                  </a:lnTo>
                  <a:close/>
                </a:path>
                <a:path w="205739" h="224155">
                  <a:moveTo>
                    <a:pt x="205143" y="161137"/>
                  </a:moveTo>
                  <a:lnTo>
                    <a:pt x="188315" y="104775"/>
                  </a:lnTo>
                  <a:lnTo>
                    <a:pt x="183070" y="101841"/>
                  </a:lnTo>
                  <a:lnTo>
                    <a:pt x="173151" y="105283"/>
                  </a:lnTo>
                  <a:lnTo>
                    <a:pt x="170446" y="111023"/>
                  </a:lnTo>
                  <a:lnTo>
                    <a:pt x="182359" y="150990"/>
                  </a:lnTo>
                  <a:lnTo>
                    <a:pt x="117424" y="150990"/>
                  </a:lnTo>
                  <a:lnTo>
                    <a:pt x="107492" y="153174"/>
                  </a:lnTo>
                  <a:lnTo>
                    <a:pt x="101282" y="157721"/>
                  </a:lnTo>
                  <a:lnTo>
                    <a:pt x="95084" y="153174"/>
                  </a:lnTo>
                  <a:lnTo>
                    <a:pt x="85153" y="150990"/>
                  </a:lnTo>
                  <a:lnTo>
                    <a:pt x="22313" y="150990"/>
                  </a:lnTo>
                  <a:lnTo>
                    <a:pt x="32842" y="111061"/>
                  </a:lnTo>
                  <a:lnTo>
                    <a:pt x="29959" y="105422"/>
                  </a:lnTo>
                  <a:lnTo>
                    <a:pt x="20015" y="102349"/>
                  </a:lnTo>
                  <a:lnTo>
                    <a:pt x="14782" y="105448"/>
                  </a:lnTo>
                  <a:lnTo>
                    <a:pt x="0" y="161442"/>
                  </a:lnTo>
                  <a:lnTo>
                    <a:pt x="571" y="164744"/>
                  </a:lnTo>
                  <a:lnTo>
                    <a:pt x="4127" y="169849"/>
                  </a:lnTo>
                  <a:lnTo>
                    <a:pt x="6908" y="171348"/>
                  </a:lnTo>
                  <a:lnTo>
                    <a:pt x="88861" y="171348"/>
                  </a:lnTo>
                  <a:lnTo>
                    <a:pt x="91897" y="174625"/>
                  </a:lnTo>
                  <a:lnTo>
                    <a:pt x="91897" y="178650"/>
                  </a:lnTo>
                  <a:lnTo>
                    <a:pt x="91897" y="219240"/>
                  </a:lnTo>
                  <a:lnTo>
                    <a:pt x="96100" y="223799"/>
                  </a:lnTo>
                  <a:lnTo>
                    <a:pt x="101295" y="223799"/>
                  </a:lnTo>
                  <a:lnTo>
                    <a:pt x="106489" y="223799"/>
                  </a:lnTo>
                  <a:lnTo>
                    <a:pt x="110693" y="219240"/>
                  </a:lnTo>
                  <a:lnTo>
                    <a:pt x="110693" y="178650"/>
                  </a:lnTo>
                  <a:lnTo>
                    <a:pt x="110693" y="174625"/>
                  </a:lnTo>
                  <a:lnTo>
                    <a:pt x="113715" y="171348"/>
                  </a:lnTo>
                  <a:lnTo>
                    <a:pt x="198285" y="171348"/>
                  </a:lnTo>
                  <a:lnTo>
                    <a:pt x="201104" y="169786"/>
                  </a:lnTo>
                  <a:lnTo>
                    <a:pt x="204647" y="164528"/>
                  </a:lnTo>
                  <a:lnTo>
                    <a:pt x="205143" y="161137"/>
                  </a:lnTo>
                  <a:close/>
                </a:path>
              </a:pathLst>
            </a:custGeom>
            <a:solidFill>
              <a:srgbClr val="285DA5"/>
            </a:solidFill>
          </p:spPr>
          <p:txBody>
            <a:bodyPr wrap="square" lIns="0" tIns="0" rIns="0" bIns="0" rtlCol="0"/>
            <a:lstStyle/>
            <a:p>
              <a:endParaRPr/>
            </a:p>
          </p:txBody>
        </p:sp>
        <p:pic>
          <p:nvPicPr>
            <p:cNvPr id="26" name="object 24">
              <a:extLst>
                <a:ext uri="{FF2B5EF4-FFF2-40B4-BE49-F238E27FC236}">
                  <a16:creationId xmlns:a16="http://schemas.microsoft.com/office/drawing/2014/main" id="{7F8E8A88-381C-7E83-A6B2-57DB20DEB039}"/>
                </a:ext>
              </a:extLst>
            </p:cNvPr>
            <p:cNvPicPr/>
            <p:nvPr/>
          </p:nvPicPr>
          <p:blipFill>
            <a:blip r:embed="rId9" cstate="print"/>
            <a:stretch>
              <a:fillRect/>
            </a:stretch>
          </p:blipFill>
          <p:spPr>
            <a:xfrm>
              <a:off x="3513809" y="1376988"/>
              <a:ext cx="131572" cy="162864"/>
            </a:xfrm>
            <a:prstGeom prst="rect">
              <a:avLst/>
            </a:prstGeom>
          </p:spPr>
        </p:pic>
        <p:sp>
          <p:nvSpPr>
            <p:cNvPr id="27" name="object 25">
              <a:extLst>
                <a:ext uri="{FF2B5EF4-FFF2-40B4-BE49-F238E27FC236}">
                  <a16:creationId xmlns:a16="http://schemas.microsoft.com/office/drawing/2014/main" id="{53EA9031-9898-135F-CE3F-E9CD50587169}"/>
                </a:ext>
              </a:extLst>
            </p:cNvPr>
            <p:cNvSpPr/>
            <p:nvPr/>
          </p:nvSpPr>
          <p:spPr>
            <a:xfrm>
              <a:off x="3412617" y="1560220"/>
              <a:ext cx="334010" cy="224154"/>
            </a:xfrm>
            <a:custGeom>
              <a:avLst/>
              <a:gdLst/>
              <a:ahLst/>
              <a:cxnLst/>
              <a:rect l="l" t="t" r="r" b="b"/>
              <a:pathLst>
                <a:path w="334010" h="224155">
                  <a:moveTo>
                    <a:pt x="333933" y="188785"/>
                  </a:moveTo>
                  <a:lnTo>
                    <a:pt x="333730" y="177596"/>
                  </a:lnTo>
                  <a:lnTo>
                    <a:pt x="333705" y="176301"/>
                  </a:lnTo>
                  <a:lnTo>
                    <a:pt x="331000" y="162979"/>
                  </a:lnTo>
                  <a:lnTo>
                    <a:pt x="315277" y="110223"/>
                  </a:lnTo>
                  <a:lnTo>
                    <a:pt x="315277" y="185407"/>
                  </a:lnTo>
                  <a:lnTo>
                    <a:pt x="314274" y="192201"/>
                  </a:lnTo>
                  <a:lnTo>
                    <a:pt x="311899" y="197573"/>
                  </a:lnTo>
                  <a:lnTo>
                    <a:pt x="309168" y="201612"/>
                  </a:lnTo>
                  <a:lnTo>
                    <a:pt x="304800" y="203581"/>
                  </a:lnTo>
                  <a:lnTo>
                    <a:pt x="29146" y="203581"/>
                  </a:lnTo>
                  <a:lnTo>
                    <a:pt x="24777" y="201612"/>
                  </a:lnTo>
                  <a:lnTo>
                    <a:pt x="22034" y="197573"/>
                  </a:lnTo>
                  <a:lnTo>
                    <a:pt x="19659" y="192201"/>
                  </a:lnTo>
                  <a:lnTo>
                    <a:pt x="18656" y="185407"/>
                  </a:lnTo>
                  <a:lnTo>
                    <a:pt x="19050" y="177596"/>
                  </a:lnTo>
                  <a:lnTo>
                    <a:pt x="49834" y="71945"/>
                  </a:lnTo>
                  <a:lnTo>
                    <a:pt x="71678" y="32956"/>
                  </a:lnTo>
                  <a:lnTo>
                    <a:pt x="103873" y="20358"/>
                  </a:lnTo>
                  <a:lnTo>
                    <a:pt x="105308" y="20358"/>
                  </a:lnTo>
                  <a:lnTo>
                    <a:pt x="150418" y="100152"/>
                  </a:lnTo>
                  <a:lnTo>
                    <a:pt x="153720" y="106756"/>
                  </a:lnTo>
                  <a:lnTo>
                    <a:pt x="160045" y="110858"/>
                  </a:lnTo>
                  <a:lnTo>
                    <a:pt x="173888" y="110858"/>
                  </a:lnTo>
                  <a:lnTo>
                    <a:pt x="180238" y="106756"/>
                  </a:lnTo>
                  <a:lnTo>
                    <a:pt x="183261" y="100634"/>
                  </a:lnTo>
                  <a:lnTo>
                    <a:pt x="189255" y="90017"/>
                  </a:lnTo>
                  <a:lnTo>
                    <a:pt x="228625" y="20358"/>
                  </a:lnTo>
                  <a:lnTo>
                    <a:pt x="230085" y="20358"/>
                  </a:lnTo>
                  <a:lnTo>
                    <a:pt x="274383" y="49034"/>
                  </a:lnTo>
                  <a:lnTo>
                    <a:pt x="313105" y="169176"/>
                  </a:lnTo>
                  <a:lnTo>
                    <a:pt x="315277" y="185407"/>
                  </a:lnTo>
                  <a:lnTo>
                    <a:pt x="315277" y="110223"/>
                  </a:lnTo>
                  <a:lnTo>
                    <a:pt x="301929" y="65417"/>
                  </a:lnTo>
                  <a:lnTo>
                    <a:pt x="276352" y="20358"/>
                  </a:lnTo>
                  <a:lnTo>
                    <a:pt x="230085" y="0"/>
                  </a:lnTo>
                  <a:lnTo>
                    <a:pt x="220091" y="0"/>
                  </a:lnTo>
                  <a:lnTo>
                    <a:pt x="217055" y="1841"/>
                  </a:lnTo>
                  <a:lnTo>
                    <a:pt x="215353" y="4864"/>
                  </a:lnTo>
                  <a:lnTo>
                    <a:pt x="176364" y="73126"/>
                  </a:lnTo>
                  <a:lnTo>
                    <a:pt x="176364" y="4559"/>
                  </a:lnTo>
                  <a:lnTo>
                    <a:pt x="172161" y="0"/>
                  </a:lnTo>
                  <a:lnTo>
                    <a:pt x="161772" y="0"/>
                  </a:lnTo>
                  <a:lnTo>
                    <a:pt x="157568" y="4559"/>
                  </a:lnTo>
                  <a:lnTo>
                    <a:pt x="157568" y="73837"/>
                  </a:lnTo>
                  <a:lnTo>
                    <a:pt x="127355" y="20358"/>
                  </a:lnTo>
                  <a:lnTo>
                    <a:pt x="116890" y="1841"/>
                  </a:lnTo>
                  <a:lnTo>
                    <a:pt x="113855" y="0"/>
                  </a:lnTo>
                  <a:lnTo>
                    <a:pt x="103873" y="0"/>
                  </a:lnTo>
                  <a:lnTo>
                    <a:pt x="80543" y="4102"/>
                  </a:lnTo>
                  <a:lnTo>
                    <a:pt x="60756" y="16395"/>
                  </a:lnTo>
                  <a:lnTo>
                    <a:pt x="44577" y="36842"/>
                  </a:lnTo>
                  <a:lnTo>
                    <a:pt x="32169" y="65138"/>
                  </a:lnTo>
                  <a:lnTo>
                    <a:pt x="32042" y="65417"/>
                  </a:lnTo>
                  <a:lnTo>
                    <a:pt x="2946" y="162979"/>
                  </a:lnTo>
                  <a:lnTo>
                    <a:pt x="228" y="176301"/>
                  </a:lnTo>
                  <a:lnTo>
                    <a:pt x="63" y="185407"/>
                  </a:lnTo>
                  <a:lnTo>
                    <a:pt x="0" y="188785"/>
                  </a:lnTo>
                  <a:lnTo>
                    <a:pt x="24993" y="222631"/>
                  </a:lnTo>
                  <a:lnTo>
                    <a:pt x="35394" y="223951"/>
                  </a:lnTo>
                  <a:lnTo>
                    <a:pt x="298551" y="223951"/>
                  </a:lnTo>
                  <a:lnTo>
                    <a:pt x="329984" y="203581"/>
                  </a:lnTo>
                  <a:lnTo>
                    <a:pt x="331711" y="200025"/>
                  </a:lnTo>
                  <a:lnTo>
                    <a:pt x="333933" y="188785"/>
                  </a:lnTo>
                  <a:close/>
                </a:path>
              </a:pathLst>
            </a:custGeom>
            <a:solidFill>
              <a:srgbClr val="285DA5"/>
            </a:solidFill>
          </p:spPr>
          <p:txBody>
            <a:bodyPr wrap="square" lIns="0" tIns="0" rIns="0" bIns="0" rtlCol="0"/>
            <a:lstStyle/>
            <a:p>
              <a:endParaRPr/>
            </a:p>
          </p:txBody>
        </p:sp>
      </p:grpSp>
      <p:sp>
        <p:nvSpPr>
          <p:cNvPr id="28" name="TextBox 14">
            <a:extLst>
              <a:ext uri="{FF2B5EF4-FFF2-40B4-BE49-F238E27FC236}">
                <a16:creationId xmlns:a16="http://schemas.microsoft.com/office/drawing/2014/main" id="{7BCDCA53-6219-4715-B5B7-AC17EF7E4010}"/>
              </a:ext>
            </a:extLst>
          </p:cNvPr>
          <p:cNvSpPr txBox="1"/>
          <p:nvPr/>
        </p:nvSpPr>
        <p:spPr>
          <a:xfrm>
            <a:off x="685621" y="400595"/>
            <a:ext cx="7675954" cy="699359"/>
          </a:xfrm>
          <a:prstGeom prst="rect">
            <a:avLst/>
          </a:prstGeom>
        </p:spPr>
        <p:txBody>
          <a:bodyPr wrap="square" lIns="0" tIns="0" rIns="0" bIns="0" rtlCol="0" anchor="t">
            <a:spAutoFit/>
          </a:bodyPr>
          <a:lstStyle/>
          <a:p>
            <a:pPr>
              <a:lnSpc>
                <a:spcPts val="6344"/>
              </a:lnSpc>
            </a:pPr>
            <a:r>
              <a:rPr lang="en-US" sz="3200" dirty="0">
                <a:solidFill>
                  <a:srgbClr val="2254C5"/>
                </a:solidFill>
                <a:latin typeface="Arial Bold"/>
              </a:rPr>
              <a:t>The Accountant’s Archetypes</a:t>
            </a:r>
          </a:p>
        </p:txBody>
      </p:sp>
    </p:spTree>
    <p:extLst>
      <p:ext uri="{BB962C8B-B14F-4D97-AF65-F5344CB8AC3E}">
        <p14:creationId xmlns:p14="http://schemas.microsoft.com/office/powerpoint/2010/main" val="274920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3028-E7F6-329B-5ECE-47804142CEF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55DA5BA-8A46-BC21-7630-2A7F139FB08C}"/>
              </a:ext>
            </a:extLst>
          </p:cNvPr>
          <p:cNvSpPr/>
          <p:nvPr/>
        </p:nvSpPr>
        <p:spPr>
          <a:xfrm>
            <a:off x="7897983" y="44167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3" name="AutoShape 3">
            <a:extLst>
              <a:ext uri="{FF2B5EF4-FFF2-40B4-BE49-F238E27FC236}">
                <a16:creationId xmlns:a16="http://schemas.microsoft.com/office/drawing/2014/main" id="{71719DD5-533A-8248-7099-FD425ED7AC42}"/>
              </a:ext>
            </a:extLst>
          </p:cNvPr>
          <p:cNvSpPr/>
          <p:nvPr/>
        </p:nvSpPr>
        <p:spPr>
          <a:xfrm>
            <a:off x="0" y="648483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sp>
        <p:nvSpPr>
          <p:cNvPr id="32" name="TextBox 31">
            <a:extLst>
              <a:ext uri="{FF2B5EF4-FFF2-40B4-BE49-F238E27FC236}">
                <a16:creationId xmlns:a16="http://schemas.microsoft.com/office/drawing/2014/main" id="{59D2AEE0-F0E7-3B2B-CDAB-2A2B4D1A2D0B}"/>
              </a:ext>
            </a:extLst>
          </p:cNvPr>
          <p:cNvSpPr txBox="1"/>
          <p:nvPr/>
        </p:nvSpPr>
        <p:spPr>
          <a:xfrm>
            <a:off x="161869" y="1877579"/>
            <a:ext cx="2284149" cy="4511189"/>
          </a:xfrm>
          <a:prstGeom prst="rect">
            <a:avLst/>
          </a:prstGeom>
        </p:spPr>
        <p:style>
          <a:lnRef idx="3">
            <a:schemeClr val="lt1"/>
          </a:lnRef>
          <a:fillRef idx="1">
            <a:schemeClr val="accent1"/>
          </a:fillRef>
          <a:effectRef idx="1">
            <a:schemeClr val="accent1"/>
          </a:effectRef>
          <a:fontRef idx="minor">
            <a:schemeClr val="lt1"/>
          </a:fontRef>
        </p:style>
        <p:txBody>
          <a:bodyPr wrap="square">
            <a:noAutofit/>
          </a:bodyPr>
          <a:lstStyle/>
          <a:p>
            <a:pPr defTabSz="1218895">
              <a:spcAft>
                <a:spcPts val="800"/>
              </a:spcAft>
            </a:pPr>
            <a:endParaRPr lang="en-SG" sz="1866"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996060A-FA7A-2770-FC60-C6E74B90899B}"/>
              </a:ext>
            </a:extLst>
          </p:cNvPr>
          <p:cNvSpPr txBox="1"/>
          <p:nvPr/>
        </p:nvSpPr>
        <p:spPr>
          <a:xfrm>
            <a:off x="160379" y="2811667"/>
            <a:ext cx="2284149" cy="786463"/>
          </a:xfrm>
          <a:prstGeom prst="rect">
            <a:avLst/>
          </a:prstGeom>
          <a:noFill/>
        </p:spPr>
        <p:txBody>
          <a:bodyPr wrap="square">
            <a:noAutofit/>
          </a:bodyPr>
          <a:lstStyle/>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More Than Just </a:t>
            </a:r>
          </a:p>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Number-Crunching</a:t>
            </a:r>
          </a:p>
        </p:txBody>
      </p:sp>
      <p:sp>
        <p:nvSpPr>
          <p:cNvPr id="34" name="Oval 33">
            <a:extLst>
              <a:ext uri="{FF2B5EF4-FFF2-40B4-BE49-F238E27FC236}">
                <a16:creationId xmlns:a16="http://schemas.microsoft.com/office/drawing/2014/main" id="{CA51DA51-91C4-31ED-2BEC-E837CB0D92A8}"/>
              </a:ext>
            </a:extLst>
          </p:cNvPr>
          <p:cNvSpPr/>
          <p:nvPr/>
        </p:nvSpPr>
        <p:spPr>
          <a:xfrm>
            <a:off x="1077011" y="2109070"/>
            <a:ext cx="450883" cy="489339"/>
          </a:xfrm>
          <a:prstGeom prst="ellipse">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SG" sz="2399" dirty="0">
                <a:latin typeface="Arial" panose="020B0604020202020204" pitchFamily="34" charset="0"/>
                <a:cs typeface="Arial" panose="020B0604020202020204" pitchFamily="34" charset="0"/>
              </a:rPr>
              <a:t>1</a:t>
            </a:r>
          </a:p>
        </p:txBody>
      </p:sp>
      <p:sp>
        <p:nvSpPr>
          <p:cNvPr id="35" name="TextBox 34">
            <a:extLst>
              <a:ext uri="{FF2B5EF4-FFF2-40B4-BE49-F238E27FC236}">
                <a16:creationId xmlns:a16="http://schemas.microsoft.com/office/drawing/2014/main" id="{5CDA9FC8-6CEE-246A-84EB-6087A4670C59}"/>
              </a:ext>
            </a:extLst>
          </p:cNvPr>
          <p:cNvSpPr txBox="1"/>
          <p:nvPr/>
        </p:nvSpPr>
        <p:spPr>
          <a:xfrm>
            <a:off x="160380" y="3835198"/>
            <a:ext cx="2280532" cy="2264814"/>
          </a:xfrm>
          <a:prstGeom prst="rect">
            <a:avLst/>
          </a:prstGeom>
          <a:noFill/>
        </p:spPr>
        <p:txBody>
          <a:bodyPr wrap="square">
            <a:noAutofit/>
          </a:bodyPr>
          <a:lstStyle/>
          <a:p>
            <a:pPr algn="ctr"/>
            <a:r>
              <a:rPr lang="en-US" sz="1600" dirty="0">
                <a:latin typeface="Arial" panose="020B0604020202020204" pitchFamily="34" charset="0"/>
                <a:cs typeface="Arial" panose="020B0604020202020204" pitchFamily="34" charset="0"/>
              </a:rPr>
              <a:t>Accountants go beyond numbers—advising on business strategy, improving efficiency, and addressing emerging challenges like climate and sustainability reporting.</a:t>
            </a:r>
            <a:endParaRPr lang="en-SG" sz="1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76A5DC1-3484-BEA1-F162-E475A528F818}"/>
              </a:ext>
            </a:extLst>
          </p:cNvPr>
          <p:cNvSpPr txBox="1"/>
          <p:nvPr/>
        </p:nvSpPr>
        <p:spPr>
          <a:xfrm>
            <a:off x="9742807" y="1877486"/>
            <a:ext cx="2284149" cy="4511189"/>
          </a:xfrm>
          <a:prstGeom prst="rect">
            <a:avLst/>
          </a:prstGeom>
        </p:spPr>
        <p:style>
          <a:lnRef idx="3">
            <a:schemeClr val="lt1"/>
          </a:lnRef>
          <a:fillRef idx="1">
            <a:schemeClr val="accent5"/>
          </a:fillRef>
          <a:effectRef idx="1">
            <a:schemeClr val="accent5"/>
          </a:effectRef>
          <a:fontRef idx="minor">
            <a:schemeClr val="lt1"/>
          </a:fontRef>
        </p:style>
        <p:txBody>
          <a:bodyPr wrap="square">
            <a:noAutofit/>
          </a:bodyPr>
          <a:lstStyle/>
          <a:p>
            <a:pPr defTabSz="1218895">
              <a:spcAft>
                <a:spcPts val="800"/>
              </a:spcAft>
            </a:pPr>
            <a:endParaRPr lang="en-SG" sz="1866"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CE8B7A5-9E49-C1FD-2CF1-DE61D4CFA7CC}"/>
              </a:ext>
            </a:extLst>
          </p:cNvPr>
          <p:cNvSpPr txBox="1"/>
          <p:nvPr/>
        </p:nvSpPr>
        <p:spPr>
          <a:xfrm>
            <a:off x="9741317" y="2811574"/>
            <a:ext cx="2284149" cy="786463"/>
          </a:xfrm>
          <a:prstGeom prst="rect">
            <a:avLst/>
          </a:prstGeom>
          <a:noFill/>
        </p:spPr>
        <p:txBody>
          <a:bodyPr wrap="square">
            <a:noAutofit/>
          </a:bodyPr>
          <a:lstStyle/>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Accounting</a:t>
            </a:r>
          </a:p>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Is Not Boring</a:t>
            </a:r>
          </a:p>
        </p:txBody>
      </p:sp>
      <p:sp>
        <p:nvSpPr>
          <p:cNvPr id="54" name="Oval 53">
            <a:extLst>
              <a:ext uri="{FF2B5EF4-FFF2-40B4-BE49-F238E27FC236}">
                <a16:creationId xmlns:a16="http://schemas.microsoft.com/office/drawing/2014/main" id="{C6EF6C0A-148C-8049-CCAD-2927A05B2C3F}"/>
              </a:ext>
            </a:extLst>
          </p:cNvPr>
          <p:cNvSpPr/>
          <p:nvPr/>
        </p:nvSpPr>
        <p:spPr>
          <a:xfrm>
            <a:off x="10657949" y="2108977"/>
            <a:ext cx="450883" cy="489339"/>
          </a:xfrm>
          <a:prstGeom prst="ellipse">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SG" sz="2399" dirty="0">
                <a:latin typeface="Arial" panose="020B0604020202020204" pitchFamily="34" charset="0"/>
                <a:cs typeface="Arial" panose="020B0604020202020204" pitchFamily="34" charset="0"/>
              </a:rPr>
              <a:t>5</a:t>
            </a:r>
          </a:p>
        </p:txBody>
      </p:sp>
      <p:sp>
        <p:nvSpPr>
          <p:cNvPr id="55" name="TextBox 54">
            <a:extLst>
              <a:ext uri="{FF2B5EF4-FFF2-40B4-BE49-F238E27FC236}">
                <a16:creationId xmlns:a16="http://schemas.microsoft.com/office/drawing/2014/main" id="{BDB2081B-62D1-B83C-6C4B-991F07FD4AD5}"/>
              </a:ext>
            </a:extLst>
          </p:cNvPr>
          <p:cNvSpPr txBox="1"/>
          <p:nvPr/>
        </p:nvSpPr>
        <p:spPr>
          <a:xfrm>
            <a:off x="9717659" y="3835198"/>
            <a:ext cx="2312164" cy="2264814"/>
          </a:xfrm>
          <a:prstGeom prst="rect">
            <a:avLst/>
          </a:prstGeom>
          <a:noFill/>
        </p:spPr>
        <p:txBody>
          <a:bodyPr wrap="square">
            <a:noAutofit/>
          </a:bodyPr>
          <a:lstStyle/>
          <a:p>
            <a:pPr algn="ctr"/>
            <a:r>
              <a:rPr lang="en-US" sz="1600" dirty="0">
                <a:latin typeface="Arial" panose="020B0604020202020204" pitchFamily="34" charset="0"/>
                <a:cs typeface="Arial" panose="020B0604020202020204" pitchFamily="34" charset="0"/>
              </a:rPr>
              <a:t>Accounting is a dynamic career—modern accountants analyze, forecast, and advise, solving complex problems while enjoying strong earning potential and career growth.</a:t>
            </a:r>
            <a:endParaRPr lang="en-SG" sz="1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BC7B125F-1EC6-0FA1-231C-47F94E5A5999}"/>
              </a:ext>
            </a:extLst>
          </p:cNvPr>
          <p:cNvSpPr txBox="1"/>
          <p:nvPr/>
        </p:nvSpPr>
        <p:spPr>
          <a:xfrm>
            <a:off x="2566491" y="1893758"/>
            <a:ext cx="2284149" cy="4511189"/>
          </a:xfrm>
          <a:prstGeom prst="rect">
            <a:avLst/>
          </a:prstGeom>
        </p:spPr>
        <p:style>
          <a:lnRef idx="3">
            <a:schemeClr val="lt1"/>
          </a:lnRef>
          <a:fillRef idx="1">
            <a:schemeClr val="accent3"/>
          </a:fillRef>
          <a:effectRef idx="1">
            <a:schemeClr val="accent3"/>
          </a:effectRef>
          <a:fontRef idx="minor">
            <a:schemeClr val="lt1"/>
          </a:fontRef>
        </p:style>
        <p:txBody>
          <a:bodyPr wrap="square">
            <a:noAutofit/>
          </a:bodyPr>
          <a:lstStyle/>
          <a:p>
            <a:pPr defTabSz="1218895">
              <a:spcAft>
                <a:spcPts val="800"/>
              </a:spcAft>
            </a:pPr>
            <a:endParaRPr lang="en-SG" sz="1866"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685334B2-1479-CDF2-4059-DCE6F1516DFF}"/>
              </a:ext>
            </a:extLst>
          </p:cNvPr>
          <p:cNvSpPr txBox="1"/>
          <p:nvPr/>
        </p:nvSpPr>
        <p:spPr>
          <a:xfrm>
            <a:off x="2565001" y="2811667"/>
            <a:ext cx="2284149" cy="786463"/>
          </a:xfrm>
          <a:prstGeom prst="rect">
            <a:avLst/>
          </a:prstGeom>
          <a:noFill/>
        </p:spPr>
        <p:txBody>
          <a:bodyPr wrap="square">
            <a:noAutofit/>
          </a:bodyPr>
          <a:lstStyle/>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Long Hours Are</a:t>
            </a:r>
          </a:p>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Not The Norm</a:t>
            </a:r>
          </a:p>
        </p:txBody>
      </p:sp>
      <p:sp>
        <p:nvSpPr>
          <p:cNvPr id="70" name="Oval 69">
            <a:extLst>
              <a:ext uri="{FF2B5EF4-FFF2-40B4-BE49-F238E27FC236}">
                <a16:creationId xmlns:a16="http://schemas.microsoft.com/office/drawing/2014/main" id="{C62BA7F7-4129-D818-CEF3-FBD40C24FA0C}"/>
              </a:ext>
            </a:extLst>
          </p:cNvPr>
          <p:cNvSpPr/>
          <p:nvPr/>
        </p:nvSpPr>
        <p:spPr>
          <a:xfrm>
            <a:off x="3481633" y="2109070"/>
            <a:ext cx="450883" cy="489339"/>
          </a:xfrm>
          <a:prstGeom prst="ellipse">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SG" sz="2399" dirty="0">
                <a:latin typeface="Arial" panose="020B0604020202020204" pitchFamily="34" charset="0"/>
                <a:cs typeface="Arial" panose="020B0604020202020204" pitchFamily="34" charset="0"/>
              </a:rPr>
              <a:t>2</a:t>
            </a:r>
          </a:p>
        </p:txBody>
      </p:sp>
      <p:sp>
        <p:nvSpPr>
          <p:cNvPr id="71" name="TextBox 70">
            <a:extLst>
              <a:ext uri="{FF2B5EF4-FFF2-40B4-BE49-F238E27FC236}">
                <a16:creationId xmlns:a16="http://schemas.microsoft.com/office/drawing/2014/main" id="{B3A57505-963E-0BFD-4D4E-DA37590FFE78}"/>
              </a:ext>
            </a:extLst>
          </p:cNvPr>
          <p:cNvSpPr txBox="1"/>
          <p:nvPr/>
        </p:nvSpPr>
        <p:spPr>
          <a:xfrm>
            <a:off x="2587016" y="3859627"/>
            <a:ext cx="2284149" cy="2264814"/>
          </a:xfrm>
          <a:prstGeom prst="rect">
            <a:avLst/>
          </a:prstGeom>
          <a:noFill/>
        </p:spPr>
        <p:txBody>
          <a:bodyPr wrap="square">
            <a:noAutofit/>
          </a:bodyPr>
          <a:lstStyle/>
          <a:p>
            <a:pPr algn="ctr"/>
            <a:r>
              <a:rPr lang="en-US" sz="1600" dirty="0">
                <a:latin typeface="Arial" panose="020B0604020202020204" pitchFamily="34" charset="0"/>
                <a:cs typeface="Arial" panose="020B0604020202020204" pitchFamily="34" charset="0"/>
              </a:rPr>
              <a:t>Accounting isn't just long hours—busy periods are seasonal. Firms now prioritize work-life balance with flexible work arrangements, employee well-being, and staff appreciation initiatives.</a:t>
            </a:r>
            <a:endParaRPr lang="en-SG" sz="1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AE582273-57D0-A060-F293-FDE7E702AAEC}"/>
              </a:ext>
            </a:extLst>
          </p:cNvPr>
          <p:cNvSpPr txBox="1"/>
          <p:nvPr/>
        </p:nvSpPr>
        <p:spPr>
          <a:xfrm>
            <a:off x="4964187" y="1877579"/>
            <a:ext cx="2284149" cy="4511189"/>
          </a:xfrm>
          <a:prstGeom prst="rect">
            <a:avLst/>
          </a:prstGeom>
        </p:spPr>
        <p:style>
          <a:lnRef idx="3">
            <a:schemeClr val="lt1"/>
          </a:lnRef>
          <a:fillRef idx="1">
            <a:schemeClr val="accent4"/>
          </a:fillRef>
          <a:effectRef idx="1">
            <a:schemeClr val="accent4"/>
          </a:effectRef>
          <a:fontRef idx="minor">
            <a:schemeClr val="lt1"/>
          </a:fontRef>
        </p:style>
        <p:txBody>
          <a:bodyPr wrap="square">
            <a:noAutofit/>
          </a:bodyPr>
          <a:lstStyle/>
          <a:p>
            <a:pPr defTabSz="1218895">
              <a:spcAft>
                <a:spcPts val="800"/>
              </a:spcAft>
            </a:pPr>
            <a:endParaRPr lang="en-SG" sz="1866"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7D9743F-3614-A11F-5DAF-A9159E546717}"/>
              </a:ext>
            </a:extLst>
          </p:cNvPr>
          <p:cNvSpPr txBox="1"/>
          <p:nvPr/>
        </p:nvSpPr>
        <p:spPr>
          <a:xfrm>
            <a:off x="4962697" y="2811667"/>
            <a:ext cx="2284149" cy="786463"/>
          </a:xfrm>
          <a:prstGeom prst="rect">
            <a:avLst/>
          </a:prstGeom>
          <a:noFill/>
        </p:spPr>
        <p:txBody>
          <a:bodyPr wrap="square">
            <a:noAutofit/>
          </a:bodyPr>
          <a:lstStyle/>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AI Won’t Replace</a:t>
            </a:r>
          </a:p>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Accountants</a:t>
            </a:r>
          </a:p>
        </p:txBody>
      </p:sp>
      <p:sp>
        <p:nvSpPr>
          <p:cNvPr id="74" name="Oval 73">
            <a:extLst>
              <a:ext uri="{FF2B5EF4-FFF2-40B4-BE49-F238E27FC236}">
                <a16:creationId xmlns:a16="http://schemas.microsoft.com/office/drawing/2014/main" id="{90B12941-E304-F4A6-6D58-B6336190B98E}"/>
              </a:ext>
            </a:extLst>
          </p:cNvPr>
          <p:cNvSpPr/>
          <p:nvPr/>
        </p:nvSpPr>
        <p:spPr>
          <a:xfrm>
            <a:off x="5879329" y="2109070"/>
            <a:ext cx="450883" cy="489339"/>
          </a:xfrm>
          <a:prstGeom prst="ellipse">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SG" sz="2399" dirty="0">
                <a:latin typeface="Arial" panose="020B0604020202020204" pitchFamily="34" charset="0"/>
                <a:cs typeface="Arial" panose="020B0604020202020204" pitchFamily="34" charset="0"/>
              </a:rPr>
              <a:t>3</a:t>
            </a:r>
          </a:p>
        </p:txBody>
      </p:sp>
      <p:sp>
        <p:nvSpPr>
          <p:cNvPr id="75" name="TextBox 74">
            <a:extLst>
              <a:ext uri="{FF2B5EF4-FFF2-40B4-BE49-F238E27FC236}">
                <a16:creationId xmlns:a16="http://schemas.microsoft.com/office/drawing/2014/main" id="{BB060002-D0AF-259B-9DAC-B3F2357C4F0F}"/>
              </a:ext>
            </a:extLst>
          </p:cNvPr>
          <p:cNvSpPr txBox="1"/>
          <p:nvPr/>
        </p:nvSpPr>
        <p:spPr>
          <a:xfrm>
            <a:off x="4962698" y="3893131"/>
            <a:ext cx="2312164" cy="2264814"/>
          </a:xfrm>
          <a:prstGeom prst="rect">
            <a:avLst/>
          </a:prstGeom>
          <a:noFill/>
        </p:spPr>
        <p:txBody>
          <a:bodyPr wrap="square">
            <a:noAutofit/>
          </a:bodyPr>
          <a:lstStyle/>
          <a:p>
            <a:pPr algn="ctr"/>
            <a:r>
              <a:rPr lang="en-US" sz="1600" dirty="0">
                <a:latin typeface="Arial" panose="020B0604020202020204" pitchFamily="34" charset="0"/>
                <a:cs typeface="Arial" panose="020B0604020202020204" pitchFamily="34" charset="0"/>
              </a:rPr>
              <a:t>AI won’t replace accountants—technology automates tasks, allowing them to focus on strategic decision-making, data analytics, and providing valuable business insights.</a:t>
            </a:r>
            <a:endParaRPr lang="en-SG" sz="1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66FBF48A-CB3D-E9C2-EDFE-0B566299A3F0}"/>
              </a:ext>
            </a:extLst>
          </p:cNvPr>
          <p:cNvSpPr txBox="1"/>
          <p:nvPr/>
        </p:nvSpPr>
        <p:spPr>
          <a:xfrm>
            <a:off x="7350776" y="1877439"/>
            <a:ext cx="2284149" cy="4511189"/>
          </a:xfrm>
          <a:prstGeom prst="rect">
            <a:avLst/>
          </a:prstGeom>
        </p:spPr>
        <p:style>
          <a:lnRef idx="3">
            <a:schemeClr val="lt1"/>
          </a:lnRef>
          <a:fillRef idx="1">
            <a:schemeClr val="accent6"/>
          </a:fillRef>
          <a:effectRef idx="1">
            <a:schemeClr val="accent6"/>
          </a:effectRef>
          <a:fontRef idx="minor">
            <a:schemeClr val="lt1"/>
          </a:fontRef>
        </p:style>
        <p:txBody>
          <a:bodyPr wrap="square">
            <a:noAutofit/>
          </a:bodyPr>
          <a:lstStyle/>
          <a:p>
            <a:pPr defTabSz="1218895">
              <a:spcAft>
                <a:spcPts val="800"/>
              </a:spcAft>
            </a:pPr>
            <a:endParaRPr lang="en-SG" sz="1866"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F5A8BB33-6D88-CD31-FBB6-0F22959265E5}"/>
              </a:ext>
            </a:extLst>
          </p:cNvPr>
          <p:cNvSpPr txBox="1"/>
          <p:nvPr/>
        </p:nvSpPr>
        <p:spPr>
          <a:xfrm>
            <a:off x="7349286" y="2811527"/>
            <a:ext cx="2284149" cy="786463"/>
          </a:xfrm>
          <a:prstGeom prst="rect">
            <a:avLst/>
          </a:prstGeom>
          <a:noFill/>
        </p:spPr>
        <p:txBody>
          <a:bodyPr wrap="square">
            <a:noAutofit/>
          </a:bodyPr>
          <a:lstStyle/>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Accounting Is Not </a:t>
            </a:r>
          </a:p>
          <a:p>
            <a:pPr algn="ctr" defTabSz="1218895">
              <a:spcAft>
                <a:spcPts val="800"/>
              </a:spcAft>
            </a:pPr>
            <a:r>
              <a:rPr lang="en-SG" b="1" dirty="0">
                <a:solidFill>
                  <a:prstClr val="black"/>
                </a:solidFill>
                <a:latin typeface="Arial" panose="020B0604020202020204" pitchFamily="34" charset="0"/>
                <a:ea typeface="Calibri" panose="020F0502020204030204" pitchFamily="34" charset="0"/>
                <a:cs typeface="Arial" panose="020B0604020202020204" pitchFamily="34" charset="0"/>
              </a:rPr>
              <a:t>Going Out of Style</a:t>
            </a:r>
          </a:p>
        </p:txBody>
      </p:sp>
      <p:sp>
        <p:nvSpPr>
          <p:cNvPr id="78" name="Oval 77">
            <a:extLst>
              <a:ext uri="{FF2B5EF4-FFF2-40B4-BE49-F238E27FC236}">
                <a16:creationId xmlns:a16="http://schemas.microsoft.com/office/drawing/2014/main" id="{EA7649D5-E6E9-CF09-6EE2-2390EE5D4210}"/>
              </a:ext>
            </a:extLst>
          </p:cNvPr>
          <p:cNvSpPr/>
          <p:nvPr/>
        </p:nvSpPr>
        <p:spPr>
          <a:xfrm>
            <a:off x="8265918" y="2108930"/>
            <a:ext cx="450883" cy="489339"/>
          </a:xfrm>
          <a:prstGeom prst="ellipse">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SG" sz="2399" dirty="0">
                <a:latin typeface="Arial" panose="020B0604020202020204" pitchFamily="34" charset="0"/>
                <a:cs typeface="Arial" panose="020B0604020202020204" pitchFamily="34" charset="0"/>
              </a:rPr>
              <a:t>4</a:t>
            </a:r>
          </a:p>
        </p:txBody>
      </p:sp>
      <p:sp>
        <p:nvSpPr>
          <p:cNvPr id="79" name="TextBox 78">
            <a:extLst>
              <a:ext uri="{FF2B5EF4-FFF2-40B4-BE49-F238E27FC236}">
                <a16:creationId xmlns:a16="http://schemas.microsoft.com/office/drawing/2014/main" id="{527AEAF8-3813-C20D-647F-191E2A01E98D}"/>
              </a:ext>
            </a:extLst>
          </p:cNvPr>
          <p:cNvSpPr txBox="1"/>
          <p:nvPr/>
        </p:nvSpPr>
        <p:spPr>
          <a:xfrm>
            <a:off x="7292106" y="3835198"/>
            <a:ext cx="2426637" cy="2264814"/>
          </a:xfrm>
          <a:prstGeom prst="rect">
            <a:avLst/>
          </a:prstGeom>
          <a:noFill/>
        </p:spPr>
        <p:txBody>
          <a:bodyPr wrap="square">
            <a:noAutofit/>
          </a:bodyPr>
          <a:lstStyle/>
          <a:p>
            <a:pPr algn="ctr"/>
            <a:r>
              <a:rPr lang="en-US" sz="1600" dirty="0">
                <a:latin typeface="Arial" panose="020B0604020202020204" pitchFamily="34" charset="0"/>
                <a:cs typeface="Arial" panose="020B0604020202020204" pitchFamily="34" charset="0"/>
              </a:rPr>
              <a:t>Accountants are financial stewards, ensuring market stability through ethics and insights. As the profession evolves with technology and ESG, new opportunities emerge for impactful contributions.</a:t>
            </a:r>
            <a:endParaRPr lang="en-SG" sz="1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82" name="TextBox 8">
            <a:extLst>
              <a:ext uri="{FF2B5EF4-FFF2-40B4-BE49-F238E27FC236}">
                <a16:creationId xmlns:a16="http://schemas.microsoft.com/office/drawing/2014/main" id="{DB7E88B4-EC21-4A61-5491-1D01219876D7}"/>
              </a:ext>
            </a:extLst>
          </p:cNvPr>
          <p:cNvSpPr txBox="1"/>
          <p:nvPr/>
        </p:nvSpPr>
        <p:spPr>
          <a:xfrm>
            <a:off x="258122" y="673115"/>
            <a:ext cx="11493828" cy="738215"/>
          </a:xfrm>
          <a:prstGeom prst="rect">
            <a:avLst/>
          </a:prstGeom>
        </p:spPr>
        <p:txBody>
          <a:bodyPr wrap="square" lIns="0" tIns="0" rIns="0" bIns="0" rtlCol="0" anchor="t">
            <a:spAutoFit/>
          </a:bodyPr>
          <a:lstStyle/>
          <a:p>
            <a:pPr>
              <a:lnSpc>
                <a:spcPts val="6344"/>
              </a:lnSpc>
            </a:pPr>
            <a:r>
              <a:rPr lang="en-US" sz="4400" dirty="0">
                <a:solidFill>
                  <a:srgbClr val="2254C5"/>
                </a:solidFill>
                <a:latin typeface="Arial Bold"/>
              </a:rPr>
              <a:t>Dispelling Common Myths</a:t>
            </a:r>
          </a:p>
        </p:txBody>
      </p:sp>
    </p:spTree>
    <p:extLst>
      <p:ext uri="{BB962C8B-B14F-4D97-AF65-F5344CB8AC3E}">
        <p14:creationId xmlns:p14="http://schemas.microsoft.com/office/powerpoint/2010/main" val="83171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842F1-7EF6-44E2-79E8-F107B10EA64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3E0465C-5916-9C77-C5B1-15B47043840F}"/>
              </a:ext>
            </a:extLst>
          </p:cNvPr>
          <p:cNvSpPr/>
          <p:nvPr/>
        </p:nvSpPr>
        <p:spPr>
          <a:xfrm>
            <a:off x="7897983" y="44167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82" name="TextBox 8">
            <a:extLst>
              <a:ext uri="{FF2B5EF4-FFF2-40B4-BE49-F238E27FC236}">
                <a16:creationId xmlns:a16="http://schemas.microsoft.com/office/drawing/2014/main" id="{D56067F5-673A-E817-4E35-F4681072B5AB}"/>
              </a:ext>
            </a:extLst>
          </p:cNvPr>
          <p:cNvSpPr txBox="1"/>
          <p:nvPr/>
        </p:nvSpPr>
        <p:spPr>
          <a:xfrm>
            <a:off x="657185" y="286276"/>
            <a:ext cx="8798207" cy="734368"/>
          </a:xfrm>
          <a:prstGeom prst="rect">
            <a:avLst/>
          </a:prstGeom>
        </p:spPr>
        <p:txBody>
          <a:bodyPr wrap="square" lIns="0" tIns="0" rIns="0" bIns="0" rtlCol="0" anchor="t">
            <a:spAutoFit/>
          </a:bodyPr>
          <a:lstStyle/>
          <a:p>
            <a:pPr>
              <a:lnSpc>
                <a:spcPts val="6344"/>
              </a:lnSpc>
            </a:pPr>
            <a:r>
              <a:rPr lang="en-US" sz="3600" dirty="0">
                <a:solidFill>
                  <a:srgbClr val="2254C5"/>
                </a:solidFill>
                <a:latin typeface="Arial Bold"/>
              </a:rPr>
              <a:t>Educational Pathways To Accountancy</a:t>
            </a:r>
          </a:p>
        </p:txBody>
      </p:sp>
      <p:pic>
        <p:nvPicPr>
          <p:cNvPr id="4" name="Picture 3">
            <a:extLst>
              <a:ext uri="{FF2B5EF4-FFF2-40B4-BE49-F238E27FC236}">
                <a16:creationId xmlns:a16="http://schemas.microsoft.com/office/drawing/2014/main" id="{8A546D7F-6F05-27D6-414F-2F1FDF54BB16}"/>
              </a:ext>
            </a:extLst>
          </p:cNvPr>
          <p:cNvPicPr>
            <a:picLocks noChangeAspect="1"/>
          </p:cNvPicPr>
          <p:nvPr/>
        </p:nvPicPr>
        <p:blipFill>
          <a:blip r:embed="rId3"/>
          <a:stretch>
            <a:fillRect/>
          </a:stretch>
        </p:blipFill>
        <p:spPr>
          <a:xfrm>
            <a:off x="504865" y="1020643"/>
            <a:ext cx="10726855" cy="5715821"/>
          </a:xfrm>
          <a:prstGeom prst="rect">
            <a:avLst/>
          </a:prstGeom>
        </p:spPr>
      </p:pic>
    </p:spTree>
    <p:extLst>
      <p:ext uri="{BB962C8B-B14F-4D97-AF65-F5344CB8AC3E}">
        <p14:creationId xmlns:p14="http://schemas.microsoft.com/office/powerpoint/2010/main" val="308719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3792286" y="1050905"/>
            <a:ext cx="1319588" cy="1123299"/>
          </a:xfrm>
          <a:custGeom>
            <a:avLst/>
            <a:gdLst/>
            <a:ahLst/>
            <a:cxnLst/>
            <a:rect l="l" t="t" r="r" b="b"/>
            <a:pathLst>
              <a:path w="1979897" h="1685387">
                <a:moveTo>
                  <a:pt x="1979897" y="0"/>
                </a:moveTo>
                <a:lnTo>
                  <a:pt x="0" y="0"/>
                </a:lnTo>
                <a:lnTo>
                  <a:pt x="0" y="1685387"/>
                </a:lnTo>
                <a:lnTo>
                  <a:pt x="1979897" y="1685387"/>
                </a:lnTo>
                <a:lnTo>
                  <a:pt x="1979897"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SG" sz="1200"/>
          </a:p>
        </p:txBody>
      </p:sp>
      <p:sp>
        <p:nvSpPr>
          <p:cNvPr id="4" name="Freeform 4"/>
          <p:cNvSpPr/>
          <p:nvPr/>
        </p:nvSpPr>
        <p:spPr>
          <a:xfrm>
            <a:off x="7024951" y="1050905"/>
            <a:ext cx="1319588" cy="1123299"/>
          </a:xfrm>
          <a:custGeom>
            <a:avLst/>
            <a:gdLst/>
            <a:ahLst/>
            <a:cxnLst/>
            <a:rect l="l" t="t" r="r" b="b"/>
            <a:pathLst>
              <a:path w="1979897" h="1685387">
                <a:moveTo>
                  <a:pt x="0" y="0"/>
                </a:moveTo>
                <a:lnTo>
                  <a:pt x="1979896" y="0"/>
                </a:lnTo>
                <a:lnTo>
                  <a:pt x="1979896" y="1685387"/>
                </a:lnTo>
                <a:lnTo>
                  <a:pt x="0" y="168538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SG" sz="1200"/>
          </a:p>
        </p:txBody>
      </p:sp>
      <p:sp>
        <p:nvSpPr>
          <p:cNvPr id="5" name="Freeform 5"/>
          <p:cNvSpPr/>
          <p:nvPr/>
        </p:nvSpPr>
        <p:spPr>
          <a:xfrm flipH="1">
            <a:off x="3103181" y="2235753"/>
            <a:ext cx="1319588" cy="1123299"/>
          </a:xfrm>
          <a:custGeom>
            <a:avLst/>
            <a:gdLst/>
            <a:ahLst/>
            <a:cxnLst/>
            <a:rect l="l" t="t" r="r" b="b"/>
            <a:pathLst>
              <a:path w="1979897" h="1685387">
                <a:moveTo>
                  <a:pt x="1979897" y="0"/>
                </a:moveTo>
                <a:lnTo>
                  <a:pt x="0" y="0"/>
                </a:lnTo>
                <a:lnTo>
                  <a:pt x="0" y="1685388"/>
                </a:lnTo>
                <a:lnTo>
                  <a:pt x="1979897" y="1685388"/>
                </a:lnTo>
                <a:lnTo>
                  <a:pt x="1979897"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SG" sz="1200"/>
          </a:p>
        </p:txBody>
      </p:sp>
      <p:sp>
        <p:nvSpPr>
          <p:cNvPr id="6" name="Freeform 6"/>
          <p:cNvSpPr/>
          <p:nvPr/>
        </p:nvSpPr>
        <p:spPr>
          <a:xfrm>
            <a:off x="4901372" y="3339527"/>
            <a:ext cx="2737718" cy="2412614"/>
          </a:xfrm>
          <a:custGeom>
            <a:avLst/>
            <a:gdLst/>
            <a:ahLst/>
            <a:cxnLst/>
            <a:rect l="l" t="t" r="r" b="b"/>
            <a:pathLst>
              <a:path w="4107646" h="3619863">
                <a:moveTo>
                  <a:pt x="0" y="0"/>
                </a:moveTo>
                <a:lnTo>
                  <a:pt x="4107645" y="0"/>
                </a:lnTo>
                <a:lnTo>
                  <a:pt x="4107645" y="3619863"/>
                </a:lnTo>
                <a:lnTo>
                  <a:pt x="0" y="361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G" sz="1200"/>
          </a:p>
        </p:txBody>
      </p:sp>
      <p:sp>
        <p:nvSpPr>
          <p:cNvPr id="7" name="Freeform 7"/>
          <p:cNvSpPr/>
          <p:nvPr/>
        </p:nvSpPr>
        <p:spPr>
          <a:xfrm>
            <a:off x="7744290" y="2235753"/>
            <a:ext cx="1319588" cy="1123299"/>
          </a:xfrm>
          <a:custGeom>
            <a:avLst/>
            <a:gdLst/>
            <a:ahLst/>
            <a:cxnLst/>
            <a:rect l="l" t="t" r="r" b="b"/>
            <a:pathLst>
              <a:path w="1979897" h="1685387">
                <a:moveTo>
                  <a:pt x="0" y="0"/>
                </a:moveTo>
                <a:lnTo>
                  <a:pt x="1979897" y="0"/>
                </a:lnTo>
                <a:lnTo>
                  <a:pt x="1979897" y="1685388"/>
                </a:lnTo>
                <a:lnTo>
                  <a:pt x="0" y="168538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SG" sz="1200"/>
          </a:p>
        </p:txBody>
      </p:sp>
      <p:sp>
        <p:nvSpPr>
          <p:cNvPr id="8" name="Freeform 8"/>
          <p:cNvSpPr/>
          <p:nvPr/>
        </p:nvSpPr>
        <p:spPr>
          <a:xfrm flipH="1">
            <a:off x="2765387" y="3422535"/>
            <a:ext cx="1319588" cy="1123299"/>
          </a:xfrm>
          <a:custGeom>
            <a:avLst/>
            <a:gdLst/>
            <a:ahLst/>
            <a:cxnLst/>
            <a:rect l="l" t="t" r="r" b="b"/>
            <a:pathLst>
              <a:path w="1979897" h="1685387">
                <a:moveTo>
                  <a:pt x="1979897" y="0"/>
                </a:moveTo>
                <a:lnTo>
                  <a:pt x="0" y="0"/>
                </a:lnTo>
                <a:lnTo>
                  <a:pt x="0" y="1685387"/>
                </a:lnTo>
                <a:lnTo>
                  <a:pt x="1979897" y="1685387"/>
                </a:lnTo>
                <a:lnTo>
                  <a:pt x="1979897"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SG" sz="1200" dirty="0"/>
          </a:p>
        </p:txBody>
      </p:sp>
      <p:sp>
        <p:nvSpPr>
          <p:cNvPr id="9" name="Freeform 9"/>
          <p:cNvSpPr/>
          <p:nvPr/>
        </p:nvSpPr>
        <p:spPr>
          <a:xfrm>
            <a:off x="8141978" y="3422535"/>
            <a:ext cx="1319588" cy="1123299"/>
          </a:xfrm>
          <a:custGeom>
            <a:avLst/>
            <a:gdLst/>
            <a:ahLst/>
            <a:cxnLst/>
            <a:rect l="l" t="t" r="r" b="b"/>
            <a:pathLst>
              <a:path w="1979897" h="1685387">
                <a:moveTo>
                  <a:pt x="0" y="0"/>
                </a:moveTo>
                <a:lnTo>
                  <a:pt x="1979897" y="0"/>
                </a:lnTo>
                <a:lnTo>
                  <a:pt x="1979897" y="1685387"/>
                </a:lnTo>
                <a:lnTo>
                  <a:pt x="0" y="1685387"/>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SG" sz="1200"/>
          </a:p>
        </p:txBody>
      </p:sp>
      <p:sp>
        <p:nvSpPr>
          <p:cNvPr id="10" name="Freeform 10"/>
          <p:cNvSpPr/>
          <p:nvPr/>
        </p:nvSpPr>
        <p:spPr>
          <a:xfrm flipH="1">
            <a:off x="3132492" y="4615659"/>
            <a:ext cx="1319588" cy="1123299"/>
          </a:xfrm>
          <a:custGeom>
            <a:avLst/>
            <a:gdLst/>
            <a:ahLst/>
            <a:cxnLst/>
            <a:rect l="l" t="t" r="r" b="b"/>
            <a:pathLst>
              <a:path w="1979897" h="1685387">
                <a:moveTo>
                  <a:pt x="1979897" y="0"/>
                </a:moveTo>
                <a:lnTo>
                  <a:pt x="0" y="0"/>
                </a:lnTo>
                <a:lnTo>
                  <a:pt x="0" y="1685387"/>
                </a:lnTo>
                <a:lnTo>
                  <a:pt x="1979897" y="1685387"/>
                </a:lnTo>
                <a:lnTo>
                  <a:pt x="1979897"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SG" sz="1200"/>
          </a:p>
        </p:txBody>
      </p:sp>
      <p:sp>
        <p:nvSpPr>
          <p:cNvPr id="11" name="Freeform 11"/>
          <p:cNvSpPr/>
          <p:nvPr/>
        </p:nvSpPr>
        <p:spPr>
          <a:xfrm>
            <a:off x="7747917" y="4615659"/>
            <a:ext cx="1319588" cy="1123299"/>
          </a:xfrm>
          <a:custGeom>
            <a:avLst/>
            <a:gdLst/>
            <a:ahLst/>
            <a:cxnLst/>
            <a:rect l="l" t="t" r="r" b="b"/>
            <a:pathLst>
              <a:path w="1979897" h="1685387">
                <a:moveTo>
                  <a:pt x="0" y="0"/>
                </a:moveTo>
                <a:lnTo>
                  <a:pt x="1979897" y="0"/>
                </a:lnTo>
                <a:lnTo>
                  <a:pt x="1979897" y="1685387"/>
                </a:lnTo>
                <a:lnTo>
                  <a:pt x="0" y="168538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SG" sz="1200"/>
          </a:p>
        </p:txBody>
      </p:sp>
      <p:sp>
        <p:nvSpPr>
          <p:cNvPr id="15" name="Freeform 15"/>
          <p:cNvSpPr/>
          <p:nvPr/>
        </p:nvSpPr>
        <p:spPr>
          <a:xfrm>
            <a:off x="8163561" y="2580856"/>
            <a:ext cx="328067" cy="433092"/>
          </a:xfrm>
          <a:custGeom>
            <a:avLst/>
            <a:gdLst/>
            <a:ahLst/>
            <a:cxnLst/>
            <a:rect l="l" t="t" r="r" b="b"/>
            <a:pathLst>
              <a:path w="492229" h="649807">
                <a:moveTo>
                  <a:pt x="0" y="0"/>
                </a:moveTo>
                <a:lnTo>
                  <a:pt x="492228" y="0"/>
                </a:lnTo>
                <a:lnTo>
                  <a:pt x="492228" y="649808"/>
                </a:lnTo>
                <a:lnTo>
                  <a:pt x="0" y="64980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SG" sz="1200"/>
          </a:p>
        </p:txBody>
      </p:sp>
      <p:sp>
        <p:nvSpPr>
          <p:cNvPr id="16" name="Freeform 16"/>
          <p:cNvSpPr/>
          <p:nvPr/>
        </p:nvSpPr>
        <p:spPr>
          <a:xfrm>
            <a:off x="8088382" y="4938096"/>
            <a:ext cx="478425" cy="478425"/>
          </a:xfrm>
          <a:custGeom>
            <a:avLst/>
            <a:gdLst/>
            <a:ahLst/>
            <a:cxnLst/>
            <a:rect l="l" t="t" r="r" b="b"/>
            <a:pathLst>
              <a:path w="717825" h="717825">
                <a:moveTo>
                  <a:pt x="0" y="0"/>
                </a:moveTo>
                <a:lnTo>
                  <a:pt x="717825" y="0"/>
                </a:lnTo>
                <a:lnTo>
                  <a:pt x="717825" y="717825"/>
                </a:lnTo>
                <a:lnTo>
                  <a:pt x="0" y="7178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SG" sz="1200"/>
          </a:p>
        </p:txBody>
      </p:sp>
      <p:sp>
        <p:nvSpPr>
          <p:cNvPr id="17" name="Freeform 17"/>
          <p:cNvSpPr/>
          <p:nvPr/>
        </p:nvSpPr>
        <p:spPr>
          <a:xfrm>
            <a:off x="4338224" y="1410604"/>
            <a:ext cx="439025" cy="439025"/>
          </a:xfrm>
          <a:custGeom>
            <a:avLst/>
            <a:gdLst/>
            <a:ahLst/>
            <a:cxnLst/>
            <a:rect l="l" t="t" r="r" b="b"/>
            <a:pathLst>
              <a:path w="658709" h="658709">
                <a:moveTo>
                  <a:pt x="0" y="0"/>
                </a:moveTo>
                <a:lnTo>
                  <a:pt x="658710" y="0"/>
                </a:lnTo>
                <a:lnTo>
                  <a:pt x="658710" y="658710"/>
                </a:lnTo>
                <a:lnTo>
                  <a:pt x="0" y="65871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SG" sz="1200"/>
          </a:p>
        </p:txBody>
      </p:sp>
      <p:sp>
        <p:nvSpPr>
          <p:cNvPr id="19" name="Freeform 19"/>
          <p:cNvSpPr/>
          <p:nvPr/>
        </p:nvSpPr>
        <p:spPr>
          <a:xfrm>
            <a:off x="8447017" y="3807832"/>
            <a:ext cx="494158" cy="352705"/>
          </a:xfrm>
          <a:custGeom>
            <a:avLst/>
            <a:gdLst/>
            <a:ahLst/>
            <a:cxnLst/>
            <a:rect l="l" t="t" r="r" b="b"/>
            <a:pathLst>
              <a:path w="741430" h="529196">
                <a:moveTo>
                  <a:pt x="0" y="0"/>
                </a:moveTo>
                <a:lnTo>
                  <a:pt x="741430" y="0"/>
                </a:lnTo>
                <a:lnTo>
                  <a:pt x="741430" y="529196"/>
                </a:lnTo>
                <a:lnTo>
                  <a:pt x="0" y="52919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SG" sz="1200"/>
          </a:p>
        </p:txBody>
      </p:sp>
      <p:sp>
        <p:nvSpPr>
          <p:cNvPr id="20" name="Freeform 20"/>
          <p:cNvSpPr/>
          <p:nvPr/>
        </p:nvSpPr>
        <p:spPr>
          <a:xfrm>
            <a:off x="3718014" y="4966907"/>
            <a:ext cx="420804" cy="420804"/>
          </a:xfrm>
          <a:custGeom>
            <a:avLst/>
            <a:gdLst/>
            <a:ahLst/>
            <a:cxnLst/>
            <a:rect l="l" t="t" r="r" b="b"/>
            <a:pathLst>
              <a:path w="631371" h="631371">
                <a:moveTo>
                  <a:pt x="0" y="0"/>
                </a:moveTo>
                <a:lnTo>
                  <a:pt x="631371" y="0"/>
                </a:lnTo>
                <a:lnTo>
                  <a:pt x="631371" y="631371"/>
                </a:lnTo>
                <a:lnTo>
                  <a:pt x="0" y="631371"/>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SG" sz="1200"/>
          </a:p>
        </p:txBody>
      </p:sp>
      <p:sp>
        <p:nvSpPr>
          <p:cNvPr id="21" name="Freeform 21"/>
          <p:cNvSpPr/>
          <p:nvPr/>
        </p:nvSpPr>
        <p:spPr>
          <a:xfrm>
            <a:off x="3342007" y="3776871"/>
            <a:ext cx="420968" cy="420968"/>
          </a:xfrm>
          <a:custGeom>
            <a:avLst/>
            <a:gdLst/>
            <a:ahLst/>
            <a:cxnLst/>
            <a:rect l="l" t="t" r="r" b="b"/>
            <a:pathLst>
              <a:path w="631617" h="631617">
                <a:moveTo>
                  <a:pt x="0" y="0"/>
                </a:moveTo>
                <a:lnTo>
                  <a:pt x="631618" y="0"/>
                </a:lnTo>
                <a:lnTo>
                  <a:pt x="631618" y="631618"/>
                </a:lnTo>
                <a:lnTo>
                  <a:pt x="0" y="63161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SG" sz="1200"/>
          </a:p>
        </p:txBody>
      </p:sp>
      <p:sp>
        <p:nvSpPr>
          <p:cNvPr id="22" name="Freeform 22"/>
          <p:cNvSpPr/>
          <p:nvPr/>
        </p:nvSpPr>
        <p:spPr>
          <a:xfrm>
            <a:off x="7384884" y="1358349"/>
            <a:ext cx="508412" cy="508412"/>
          </a:xfrm>
          <a:custGeom>
            <a:avLst/>
            <a:gdLst/>
            <a:ahLst/>
            <a:cxnLst/>
            <a:rect l="l" t="t" r="r" b="b"/>
            <a:pathLst>
              <a:path w="762816" h="762816">
                <a:moveTo>
                  <a:pt x="0" y="0"/>
                </a:moveTo>
                <a:lnTo>
                  <a:pt x="762815" y="0"/>
                </a:lnTo>
                <a:lnTo>
                  <a:pt x="762815" y="762816"/>
                </a:lnTo>
                <a:lnTo>
                  <a:pt x="0" y="76281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SG" sz="1200"/>
          </a:p>
        </p:txBody>
      </p:sp>
      <p:sp>
        <p:nvSpPr>
          <p:cNvPr id="24" name="Freeform 24"/>
          <p:cNvSpPr/>
          <p:nvPr/>
        </p:nvSpPr>
        <p:spPr>
          <a:xfrm>
            <a:off x="4859143" y="3647231"/>
            <a:ext cx="2565110" cy="2218821"/>
          </a:xfrm>
          <a:custGeom>
            <a:avLst/>
            <a:gdLst/>
            <a:ahLst/>
            <a:cxnLst/>
            <a:rect l="l" t="t" r="r" b="b"/>
            <a:pathLst>
              <a:path w="3848668" h="3329098">
                <a:moveTo>
                  <a:pt x="0" y="0"/>
                </a:moveTo>
                <a:lnTo>
                  <a:pt x="3848668" y="0"/>
                </a:lnTo>
                <a:lnTo>
                  <a:pt x="3848668" y="3329098"/>
                </a:lnTo>
                <a:lnTo>
                  <a:pt x="0" y="3329098"/>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SG" sz="1200"/>
          </a:p>
        </p:txBody>
      </p:sp>
      <p:sp>
        <p:nvSpPr>
          <p:cNvPr id="32" name="TextBox 32"/>
          <p:cNvSpPr txBox="1"/>
          <p:nvPr/>
        </p:nvSpPr>
        <p:spPr>
          <a:xfrm>
            <a:off x="1737892" y="1069553"/>
            <a:ext cx="1980121" cy="221664"/>
          </a:xfrm>
          <a:prstGeom prst="rect">
            <a:avLst/>
          </a:prstGeom>
        </p:spPr>
        <p:txBody>
          <a:bodyPr lIns="0" tIns="0" rIns="0" bIns="0" rtlCol="0" anchor="t">
            <a:spAutoFit/>
          </a:bodyPr>
          <a:lstStyle/>
          <a:p>
            <a:pPr>
              <a:lnSpc>
                <a:spcPts val="1866"/>
              </a:lnSpc>
            </a:pPr>
            <a:r>
              <a:rPr lang="en-US" sz="1333" b="1" dirty="0">
                <a:solidFill>
                  <a:srgbClr val="3C4C59"/>
                </a:solidFill>
                <a:latin typeface="Arial Bold" panose="020B0704020202020204" pitchFamily="34" charset="0"/>
                <a:ea typeface="Canva Sans Bold"/>
                <a:cs typeface="Arial Bold" panose="020B0704020202020204" pitchFamily="34" charset="0"/>
                <a:sym typeface="Canva Sans Bold"/>
              </a:rPr>
              <a:t>Analytical Skills</a:t>
            </a:r>
          </a:p>
        </p:txBody>
      </p:sp>
      <p:sp>
        <p:nvSpPr>
          <p:cNvPr id="33" name="TextBox 33"/>
          <p:cNvSpPr txBox="1"/>
          <p:nvPr/>
        </p:nvSpPr>
        <p:spPr>
          <a:xfrm>
            <a:off x="8471505" y="1069553"/>
            <a:ext cx="1980121" cy="221664"/>
          </a:xfrm>
          <a:prstGeom prst="rect">
            <a:avLst/>
          </a:prstGeom>
        </p:spPr>
        <p:txBody>
          <a:bodyPr lIns="0" tIns="0" rIns="0" bIns="0" rtlCol="0" anchor="t">
            <a:spAutoFit/>
          </a:bodyPr>
          <a:lstStyle/>
          <a:p>
            <a:pPr algn="r">
              <a:lnSpc>
                <a:spcPts val="1866"/>
              </a:lnSpc>
            </a:pPr>
            <a:r>
              <a:rPr lang="en-US" sz="1333" b="1" dirty="0">
                <a:solidFill>
                  <a:srgbClr val="3C4C59"/>
                </a:solidFill>
                <a:latin typeface="Canva Sans Bold"/>
                <a:ea typeface="Canva Sans Bold"/>
                <a:cs typeface="Canva Sans Bold"/>
                <a:sym typeface="Canva Sans Bold"/>
              </a:rPr>
              <a:t>Communication Skills</a:t>
            </a:r>
          </a:p>
        </p:txBody>
      </p:sp>
      <p:sp>
        <p:nvSpPr>
          <p:cNvPr id="34" name="TextBox 34"/>
          <p:cNvSpPr txBox="1"/>
          <p:nvPr/>
        </p:nvSpPr>
        <p:spPr>
          <a:xfrm>
            <a:off x="8791768" y="2253204"/>
            <a:ext cx="2357432" cy="221664"/>
          </a:xfrm>
          <a:prstGeom prst="rect">
            <a:avLst/>
          </a:prstGeom>
        </p:spPr>
        <p:txBody>
          <a:bodyPr lIns="0" tIns="0" rIns="0" bIns="0" rtlCol="0" anchor="t">
            <a:spAutoFit/>
          </a:bodyPr>
          <a:lstStyle/>
          <a:p>
            <a:pPr algn="r">
              <a:lnSpc>
                <a:spcPts val="1866"/>
              </a:lnSpc>
            </a:pPr>
            <a:r>
              <a:rPr lang="en-US" sz="1333" b="1" dirty="0">
                <a:solidFill>
                  <a:srgbClr val="3C4C59"/>
                </a:solidFill>
                <a:latin typeface="Canva Sans Bold"/>
                <a:ea typeface="Canva Sans Bold"/>
                <a:cs typeface="Canva Sans Bold"/>
                <a:sym typeface="Canva Sans Bold"/>
              </a:rPr>
              <a:t>Organisational Skills</a:t>
            </a:r>
          </a:p>
        </p:txBody>
      </p:sp>
      <p:sp>
        <p:nvSpPr>
          <p:cNvPr id="35" name="TextBox 35"/>
          <p:cNvSpPr txBox="1"/>
          <p:nvPr/>
        </p:nvSpPr>
        <p:spPr>
          <a:xfrm>
            <a:off x="1257178" y="1075902"/>
            <a:ext cx="353747" cy="258276"/>
          </a:xfrm>
          <a:prstGeom prst="rect">
            <a:avLst/>
          </a:prstGeom>
        </p:spPr>
        <p:txBody>
          <a:bodyPr lIns="0" tIns="0" rIns="0" bIns="0" rtlCol="0" anchor="t">
            <a:spAutoFit/>
          </a:bodyPr>
          <a:lstStyle/>
          <a:p>
            <a:pPr algn="r">
              <a:lnSpc>
                <a:spcPts val="2239"/>
              </a:lnSpc>
            </a:pPr>
            <a:r>
              <a:rPr lang="en-US" sz="1600" b="1">
                <a:solidFill>
                  <a:srgbClr val="3C4C59"/>
                </a:solidFill>
                <a:latin typeface="Canva Sans Bold"/>
                <a:ea typeface="Canva Sans Bold"/>
                <a:cs typeface="Canva Sans Bold"/>
                <a:sym typeface="Canva Sans Bold"/>
              </a:rPr>
              <a:t>01</a:t>
            </a:r>
          </a:p>
        </p:txBody>
      </p:sp>
      <p:sp>
        <p:nvSpPr>
          <p:cNvPr id="36" name="TextBox 36"/>
          <p:cNvSpPr txBox="1"/>
          <p:nvPr/>
        </p:nvSpPr>
        <p:spPr>
          <a:xfrm>
            <a:off x="10578594" y="1075902"/>
            <a:ext cx="353747" cy="258276"/>
          </a:xfrm>
          <a:prstGeom prst="rect">
            <a:avLst/>
          </a:prstGeom>
        </p:spPr>
        <p:txBody>
          <a:bodyPr lIns="0" tIns="0" rIns="0" bIns="0" rtlCol="0" anchor="t">
            <a:spAutoFit/>
          </a:bodyPr>
          <a:lstStyle/>
          <a:p>
            <a:pPr>
              <a:lnSpc>
                <a:spcPts val="2239"/>
              </a:lnSpc>
            </a:pPr>
            <a:r>
              <a:rPr lang="en-US" sz="1600" b="1" dirty="0">
                <a:solidFill>
                  <a:srgbClr val="3C4C59"/>
                </a:solidFill>
                <a:latin typeface="Canva Sans Bold"/>
                <a:ea typeface="Canva Sans Bold"/>
                <a:cs typeface="Canva Sans Bold"/>
                <a:sym typeface="Canva Sans Bold"/>
              </a:rPr>
              <a:t>05</a:t>
            </a:r>
          </a:p>
        </p:txBody>
      </p:sp>
      <p:sp>
        <p:nvSpPr>
          <p:cNvPr id="39" name="TextBox 39"/>
          <p:cNvSpPr txBox="1"/>
          <p:nvPr/>
        </p:nvSpPr>
        <p:spPr>
          <a:xfrm>
            <a:off x="558486" y="2259553"/>
            <a:ext cx="353747" cy="258276"/>
          </a:xfrm>
          <a:prstGeom prst="rect">
            <a:avLst/>
          </a:prstGeom>
        </p:spPr>
        <p:txBody>
          <a:bodyPr lIns="0" tIns="0" rIns="0" bIns="0" rtlCol="0" anchor="t">
            <a:spAutoFit/>
          </a:bodyPr>
          <a:lstStyle/>
          <a:p>
            <a:pPr algn="r">
              <a:lnSpc>
                <a:spcPts val="2239"/>
              </a:lnSpc>
            </a:pPr>
            <a:r>
              <a:rPr lang="en-US" sz="1600" b="1">
                <a:solidFill>
                  <a:srgbClr val="3C4C59"/>
                </a:solidFill>
                <a:latin typeface="Canva Sans Bold"/>
                <a:ea typeface="Canva Sans Bold"/>
                <a:cs typeface="Canva Sans Bold"/>
                <a:sym typeface="Canva Sans Bold"/>
              </a:rPr>
              <a:t>02</a:t>
            </a:r>
          </a:p>
        </p:txBody>
      </p:sp>
      <p:sp>
        <p:nvSpPr>
          <p:cNvPr id="40" name="TextBox 40"/>
          <p:cNvSpPr txBox="1"/>
          <p:nvPr/>
        </p:nvSpPr>
        <p:spPr>
          <a:xfrm>
            <a:off x="11276166" y="2259553"/>
            <a:ext cx="353747" cy="258276"/>
          </a:xfrm>
          <a:prstGeom prst="rect">
            <a:avLst/>
          </a:prstGeom>
        </p:spPr>
        <p:txBody>
          <a:bodyPr lIns="0" tIns="0" rIns="0" bIns="0" rtlCol="0" anchor="t">
            <a:spAutoFit/>
          </a:bodyPr>
          <a:lstStyle/>
          <a:p>
            <a:pPr>
              <a:lnSpc>
                <a:spcPts val="2239"/>
              </a:lnSpc>
            </a:pPr>
            <a:r>
              <a:rPr lang="en-US" sz="1600" b="1" dirty="0">
                <a:solidFill>
                  <a:srgbClr val="3C4C59"/>
                </a:solidFill>
                <a:latin typeface="Canva Sans Bold"/>
                <a:ea typeface="Canva Sans Bold"/>
                <a:cs typeface="Canva Sans Bold"/>
                <a:sym typeface="Canva Sans Bold"/>
              </a:rPr>
              <a:t>06</a:t>
            </a:r>
          </a:p>
        </p:txBody>
      </p:sp>
      <p:sp>
        <p:nvSpPr>
          <p:cNvPr id="41" name="TextBox 41"/>
          <p:cNvSpPr txBox="1"/>
          <p:nvPr/>
        </p:nvSpPr>
        <p:spPr>
          <a:xfrm>
            <a:off x="558486" y="4630733"/>
            <a:ext cx="353747" cy="258276"/>
          </a:xfrm>
          <a:prstGeom prst="rect">
            <a:avLst/>
          </a:prstGeom>
        </p:spPr>
        <p:txBody>
          <a:bodyPr lIns="0" tIns="0" rIns="0" bIns="0" rtlCol="0" anchor="t">
            <a:spAutoFit/>
          </a:bodyPr>
          <a:lstStyle/>
          <a:p>
            <a:pPr algn="r">
              <a:lnSpc>
                <a:spcPts val="2239"/>
              </a:lnSpc>
            </a:pPr>
            <a:r>
              <a:rPr lang="en-US" sz="1600" b="1">
                <a:solidFill>
                  <a:srgbClr val="3C4C59"/>
                </a:solidFill>
                <a:latin typeface="Canva Sans Bold"/>
                <a:ea typeface="Canva Sans Bold"/>
                <a:cs typeface="Canva Sans Bold"/>
                <a:sym typeface="Canva Sans Bold"/>
              </a:rPr>
              <a:t>04</a:t>
            </a:r>
          </a:p>
        </p:txBody>
      </p:sp>
      <p:sp>
        <p:nvSpPr>
          <p:cNvPr id="42" name="TextBox 42"/>
          <p:cNvSpPr txBox="1"/>
          <p:nvPr/>
        </p:nvSpPr>
        <p:spPr>
          <a:xfrm>
            <a:off x="11276166" y="4630733"/>
            <a:ext cx="353747" cy="258276"/>
          </a:xfrm>
          <a:prstGeom prst="rect">
            <a:avLst/>
          </a:prstGeom>
        </p:spPr>
        <p:txBody>
          <a:bodyPr lIns="0" tIns="0" rIns="0" bIns="0" rtlCol="0" anchor="t">
            <a:spAutoFit/>
          </a:bodyPr>
          <a:lstStyle/>
          <a:p>
            <a:pPr>
              <a:lnSpc>
                <a:spcPts val="2239"/>
              </a:lnSpc>
            </a:pPr>
            <a:r>
              <a:rPr lang="en-US" sz="1600" b="1" dirty="0">
                <a:solidFill>
                  <a:srgbClr val="3C4C59"/>
                </a:solidFill>
                <a:latin typeface="Canva Sans Bold"/>
                <a:ea typeface="Canva Sans Bold"/>
                <a:cs typeface="Canva Sans Bold"/>
                <a:sym typeface="Canva Sans Bold"/>
              </a:rPr>
              <a:t>08</a:t>
            </a:r>
          </a:p>
        </p:txBody>
      </p:sp>
      <p:sp>
        <p:nvSpPr>
          <p:cNvPr id="43" name="TextBox 43"/>
          <p:cNvSpPr txBox="1"/>
          <p:nvPr/>
        </p:nvSpPr>
        <p:spPr>
          <a:xfrm>
            <a:off x="179345" y="3445143"/>
            <a:ext cx="353747" cy="258276"/>
          </a:xfrm>
          <a:prstGeom prst="rect">
            <a:avLst/>
          </a:prstGeom>
        </p:spPr>
        <p:txBody>
          <a:bodyPr lIns="0" tIns="0" rIns="0" bIns="0" rtlCol="0" anchor="t">
            <a:spAutoFit/>
          </a:bodyPr>
          <a:lstStyle/>
          <a:p>
            <a:pPr algn="r">
              <a:lnSpc>
                <a:spcPts val="2239"/>
              </a:lnSpc>
            </a:pPr>
            <a:r>
              <a:rPr lang="en-US" sz="1600" b="1">
                <a:solidFill>
                  <a:srgbClr val="3C4C59"/>
                </a:solidFill>
                <a:latin typeface="Canva Sans Bold"/>
                <a:ea typeface="Canva Sans Bold"/>
                <a:cs typeface="Canva Sans Bold"/>
                <a:sym typeface="Canva Sans Bold"/>
              </a:rPr>
              <a:t>03</a:t>
            </a:r>
          </a:p>
        </p:txBody>
      </p:sp>
      <p:sp>
        <p:nvSpPr>
          <p:cNvPr id="44" name="TextBox 44"/>
          <p:cNvSpPr txBox="1"/>
          <p:nvPr/>
        </p:nvSpPr>
        <p:spPr>
          <a:xfrm>
            <a:off x="11653476" y="3445143"/>
            <a:ext cx="353747" cy="258276"/>
          </a:xfrm>
          <a:prstGeom prst="rect">
            <a:avLst/>
          </a:prstGeom>
        </p:spPr>
        <p:txBody>
          <a:bodyPr lIns="0" tIns="0" rIns="0" bIns="0" rtlCol="0" anchor="t">
            <a:spAutoFit/>
          </a:bodyPr>
          <a:lstStyle/>
          <a:p>
            <a:pPr>
              <a:lnSpc>
                <a:spcPts val="2239"/>
              </a:lnSpc>
            </a:pPr>
            <a:r>
              <a:rPr lang="en-US" sz="1600" b="1" dirty="0">
                <a:solidFill>
                  <a:srgbClr val="3C4C59"/>
                </a:solidFill>
                <a:latin typeface="Canva Sans Bold"/>
                <a:ea typeface="Canva Sans Bold"/>
                <a:cs typeface="Canva Sans Bold"/>
                <a:sym typeface="Canva Sans Bold"/>
              </a:rPr>
              <a:t>07</a:t>
            </a:r>
          </a:p>
        </p:txBody>
      </p:sp>
      <p:sp>
        <p:nvSpPr>
          <p:cNvPr id="45" name="TextBox 45"/>
          <p:cNvSpPr txBox="1"/>
          <p:nvPr/>
        </p:nvSpPr>
        <p:spPr>
          <a:xfrm>
            <a:off x="1039200" y="2253204"/>
            <a:ext cx="1980121" cy="221664"/>
          </a:xfrm>
          <a:prstGeom prst="rect">
            <a:avLst/>
          </a:prstGeom>
        </p:spPr>
        <p:txBody>
          <a:bodyPr lIns="0" tIns="0" rIns="0" bIns="0" rtlCol="0" anchor="t">
            <a:spAutoFit/>
          </a:bodyPr>
          <a:lstStyle/>
          <a:p>
            <a:pPr>
              <a:lnSpc>
                <a:spcPts val="1866"/>
              </a:lnSpc>
            </a:pPr>
            <a:r>
              <a:rPr lang="en-US" sz="1333" b="1" dirty="0">
                <a:solidFill>
                  <a:srgbClr val="3C4C59"/>
                </a:solidFill>
                <a:latin typeface="Arial Bold" panose="020B0704020202020204" pitchFamily="34" charset="0"/>
                <a:ea typeface="Canva Sans Bold"/>
                <a:cs typeface="Arial Bold" panose="020B0704020202020204" pitchFamily="34" charset="0"/>
                <a:sym typeface="Canva Sans Bold"/>
              </a:rPr>
              <a:t>Attention to Details</a:t>
            </a:r>
          </a:p>
        </p:txBody>
      </p:sp>
      <p:sp>
        <p:nvSpPr>
          <p:cNvPr id="46" name="TextBox 46"/>
          <p:cNvSpPr txBox="1"/>
          <p:nvPr/>
        </p:nvSpPr>
        <p:spPr>
          <a:xfrm>
            <a:off x="658299" y="3438794"/>
            <a:ext cx="1980121" cy="221664"/>
          </a:xfrm>
          <a:prstGeom prst="rect">
            <a:avLst/>
          </a:prstGeom>
        </p:spPr>
        <p:txBody>
          <a:bodyPr lIns="0" tIns="0" rIns="0" bIns="0" rtlCol="0" anchor="t">
            <a:spAutoFit/>
          </a:bodyPr>
          <a:lstStyle/>
          <a:p>
            <a:pPr>
              <a:lnSpc>
                <a:spcPts val="1866"/>
              </a:lnSpc>
            </a:pPr>
            <a:r>
              <a:rPr lang="en-US" sz="1333" b="1" dirty="0">
                <a:solidFill>
                  <a:srgbClr val="3C4C59"/>
                </a:solidFill>
                <a:latin typeface="Canva Sans Bold"/>
                <a:ea typeface="Canva Sans Bold"/>
                <a:cs typeface="Canva Sans Bold"/>
                <a:sym typeface="Canva Sans Bold"/>
              </a:rPr>
              <a:t>Integrity &amp; Ethics</a:t>
            </a:r>
          </a:p>
        </p:txBody>
      </p:sp>
      <p:sp>
        <p:nvSpPr>
          <p:cNvPr id="47" name="TextBox 47"/>
          <p:cNvSpPr txBox="1"/>
          <p:nvPr/>
        </p:nvSpPr>
        <p:spPr>
          <a:xfrm>
            <a:off x="10091893" y="3438794"/>
            <a:ext cx="1434616" cy="221664"/>
          </a:xfrm>
          <a:prstGeom prst="rect">
            <a:avLst/>
          </a:prstGeom>
        </p:spPr>
        <p:txBody>
          <a:bodyPr lIns="0" tIns="0" rIns="0" bIns="0" rtlCol="0" anchor="t">
            <a:spAutoFit/>
          </a:bodyPr>
          <a:lstStyle/>
          <a:p>
            <a:pPr algn="r">
              <a:lnSpc>
                <a:spcPts val="1866"/>
              </a:lnSpc>
            </a:pPr>
            <a:r>
              <a:rPr lang="en-US" sz="1333" b="1" dirty="0">
                <a:solidFill>
                  <a:srgbClr val="3C4C59"/>
                </a:solidFill>
                <a:latin typeface="Canva Sans Bold"/>
                <a:ea typeface="Canva Sans Bold"/>
                <a:cs typeface="Canva Sans Bold"/>
                <a:sym typeface="Canva Sans Bold"/>
              </a:rPr>
              <a:t>Adaptability</a:t>
            </a:r>
          </a:p>
        </p:txBody>
      </p:sp>
      <p:sp>
        <p:nvSpPr>
          <p:cNvPr id="48" name="TextBox 48"/>
          <p:cNvSpPr txBox="1"/>
          <p:nvPr/>
        </p:nvSpPr>
        <p:spPr>
          <a:xfrm>
            <a:off x="1257178" y="1440864"/>
            <a:ext cx="2460835" cy="461665"/>
          </a:xfrm>
          <a:prstGeom prst="rect">
            <a:avLst/>
          </a:prstGeom>
        </p:spPr>
        <p:txBody>
          <a:bodyPr wrap="square" lIns="0" tIns="0" rIns="0" bIns="0" rtlCol="0" anchor="t">
            <a:spAutoFit/>
          </a:bodyPr>
          <a:lstStyle/>
          <a:p>
            <a:pPr marL="12700" marR="5080">
              <a:lnSpc>
                <a:spcPct val="100000"/>
              </a:lnSpc>
              <a:spcBef>
                <a:spcPts val="100"/>
              </a:spcBef>
            </a:pPr>
            <a:r>
              <a:rPr lang="en-US" sz="1000" dirty="0">
                <a:latin typeface="Arial" panose="020B0604020202020204" pitchFamily="34" charset="0"/>
                <a:cs typeface="Arial" panose="020B0604020202020204" pitchFamily="34" charset="0"/>
              </a:rPr>
              <a:t>The Data Detective analyses complex data to uncover trends and insights, enabling businesses to make informed decisions</a:t>
            </a:r>
          </a:p>
        </p:txBody>
      </p:sp>
      <p:sp>
        <p:nvSpPr>
          <p:cNvPr id="49" name="TextBox 49"/>
          <p:cNvSpPr txBox="1"/>
          <p:nvPr/>
        </p:nvSpPr>
        <p:spPr>
          <a:xfrm>
            <a:off x="8471505" y="1440864"/>
            <a:ext cx="2213912" cy="654346"/>
          </a:xfrm>
          <a:prstGeom prst="rect">
            <a:avLst/>
          </a:prstGeom>
        </p:spPr>
        <p:txBody>
          <a:bodyPr wrap="square" lIns="0" tIns="0" rIns="0" bIns="0" rtlCol="0" anchor="t">
            <a:spAutoFit/>
          </a:bodyPr>
          <a:lstStyle/>
          <a:p>
            <a:pPr algn="r">
              <a:lnSpc>
                <a:spcPts val="1306"/>
              </a:lnSpc>
            </a:pPr>
            <a:r>
              <a:rPr lang="en-US" sz="1000" dirty="0">
                <a:latin typeface="Arial" panose="020B0604020202020204" pitchFamily="34" charset="0"/>
                <a:cs typeface="Arial" panose="020B0604020202020204" pitchFamily="34" charset="0"/>
              </a:rPr>
              <a:t>The Financial Storyteller breaks down complex financial data into clear insights, empowering businesses and individuals to make informed decisions.</a:t>
            </a:r>
            <a:endParaRPr lang="en-US" sz="933" dirty="0">
              <a:solidFill>
                <a:srgbClr val="4F4F59"/>
              </a:solidFill>
              <a:latin typeface="Arial" panose="020B0604020202020204" pitchFamily="34" charset="0"/>
              <a:ea typeface="Canva Sans"/>
              <a:cs typeface="Arial" panose="020B0604020202020204" pitchFamily="34" charset="0"/>
              <a:sym typeface="Canva Sans"/>
            </a:endParaRPr>
          </a:p>
        </p:txBody>
      </p:sp>
      <p:sp>
        <p:nvSpPr>
          <p:cNvPr id="50" name="TextBox 50"/>
          <p:cNvSpPr txBox="1"/>
          <p:nvPr/>
        </p:nvSpPr>
        <p:spPr>
          <a:xfrm>
            <a:off x="9227857" y="2624514"/>
            <a:ext cx="1980121" cy="652358"/>
          </a:xfrm>
          <a:prstGeom prst="rect">
            <a:avLst/>
          </a:prstGeom>
        </p:spPr>
        <p:txBody>
          <a:bodyPr wrap="square" lIns="0" tIns="0" rIns="0" bIns="0" rtlCol="0" anchor="t">
            <a:spAutoFit/>
          </a:bodyPr>
          <a:lstStyle/>
          <a:p>
            <a:pPr algn="r">
              <a:lnSpc>
                <a:spcPts val="1306"/>
              </a:lnSpc>
            </a:pPr>
            <a:r>
              <a:rPr lang="en-US" sz="1000" dirty="0">
                <a:latin typeface="Arial" panose="020B0604020202020204" pitchFamily="34" charset="0"/>
                <a:cs typeface="Arial" panose="020B0604020202020204" pitchFamily="34" charset="0"/>
              </a:rPr>
              <a:t>The </a:t>
            </a:r>
            <a:r>
              <a:rPr lang="en-US" sz="1000" dirty="0" err="1">
                <a:latin typeface="Arial" panose="020B0604020202020204" pitchFamily="34" charset="0"/>
                <a:cs typeface="Arial" panose="020B0604020202020204" pitchFamily="34" charset="0"/>
              </a:rPr>
              <a:t>Organiser</a:t>
            </a:r>
            <a:r>
              <a:rPr lang="en-US" sz="1000" dirty="0">
                <a:latin typeface="Arial" panose="020B0604020202020204" pitchFamily="34" charset="0"/>
                <a:cs typeface="Arial" panose="020B0604020202020204" pitchFamily="34" charset="0"/>
              </a:rPr>
              <a:t> Extraordinaire ensures seamless operations by managing tasks, deadlines, and reports with exceptional precision.</a:t>
            </a:r>
            <a:endParaRPr lang="en-US" sz="933" dirty="0">
              <a:solidFill>
                <a:srgbClr val="4F4F59"/>
              </a:solidFill>
              <a:latin typeface="Arial" panose="020B0604020202020204" pitchFamily="34" charset="0"/>
              <a:ea typeface="Canva Sans"/>
              <a:cs typeface="Arial" panose="020B0604020202020204" pitchFamily="34" charset="0"/>
              <a:sym typeface="Canva Sans"/>
            </a:endParaRPr>
          </a:p>
        </p:txBody>
      </p:sp>
      <p:sp>
        <p:nvSpPr>
          <p:cNvPr id="51" name="TextBox 51"/>
          <p:cNvSpPr txBox="1"/>
          <p:nvPr/>
        </p:nvSpPr>
        <p:spPr>
          <a:xfrm>
            <a:off x="658300" y="2624515"/>
            <a:ext cx="2509342" cy="615553"/>
          </a:xfrm>
          <a:prstGeom prst="rect">
            <a:avLst/>
          </a:prstGeom>
        </p:spPr>
        <p:txBody>
          <a:bodyPr wrap="square" lIns="0" tIns="0" rIns="0" bIns="0" rtlCol="0" anchor="t">
            <a:spAutoFit/>
          </a:bodyPr>
          <a:lstStyle/>
          <a:p>
            <a:pPr marL="12700" marR="5080">
              <a:lnSpc>
                <a:spcPct val="100000"/>
              </a:lnSpc>
              <a:spcBef>
                <a:spcPts val="100"/>
              </a:spcBef>
            </a:pPr>
            <a:r>
              <a:rPr lang="en-US" sz="1000" dirty="0">
                <a:latin typeface="Arial" panose="020B0604020202020204" pitchFamily="34" charset="0"/>
                <a:cs typeface="Arial" panose="020B0604020202020204" pitchFamily="34" charset="0"/>
              </a:rPr>
              <a:t>The Eagle Eye accountant, with keen attention to detail, detects inconsistencies and ensures precise, accurate financial records.</a:t>
            </a:r>
          </a:p>
        </p:txBody>
      </p:sp>
      <p:sp>
        <p:nvSpPr>
          <p:cNvPr id="52" name="TextBox 52"/>
          <p:cNvSpPr txBox="1"/>
          <p:nvPr/>
        </p:nvSpPr>
        <p:spPr>
          <a:xfrm>
            <a:off x="518809" y="3810104"/>
            <a:ext cx="2119611" cy="654346"/>
          </a:xfrm>
          <a:prstGeom prst="rect">
            <a:avLst/>
          </a:prstGeom>
        </p:spPr>
        <p:txBody>
          <a:bodyPr wrap="square" lIns="0" tIns="0" rIns="0" bIns="0" rtlCol="0" anchor="t">
            <a:spAutoFit/>
          </a:bodyPr>
          <a:lstStyle/>
          <a:p>
            <a:pPr>
              <a:lnSpc>
                <a:spcPts val="1306"/>
              </a:lnSpc>
            </a:pPr>
            <a:r>
              <a:rPr lang="en-US" sz="1000" dirty="0">
                <a:latin typeface="Arial" panose="020B0604020202020204" pitchFamily="34" charset="0"/>
                <a:cs typeface="Arial" panose="020B0604020202020204" pitchFamily="34" charset="0"/>
              </a:rPr>
              <a:t>The Guardian of Trust upholds integrity and transparency, ensuring ethical financial practices and building trust in the business world.</a:t>
            </a:r>
            <a:endParaRPr lang="en-US" sz="933" dirty="0">
              <a:solidFill>
                <a:srgbClr val="4F4F59"/>
              </a:solidFill>
              <a:latin typeface="Arial" panose="020B0604020202020204" pitchFamily="34" charset="0"/>
              <a:ea typeface="Canva Sans"/>
              <a:cs typeface="Arial" panose="020B0604020202020204" pitchFamily="34" charset="0"/>
              <a:sym typeface="Canva Sans"/>
            </a:endParaRPr>
          </a:p>
        </p:txBody>
      </p:sp>
      <p:sp>
        <p:nvSpPr>
          <p:cNvPr id="53" name="TextBox 53"/>
          <p:cNvSpPr txBox="1"/>
          <p:nvPr/>
        </p:nvSpPr>
        <p:spPr>
          <a:xfrm>
            <a:off x="9704924" y="3764325"/>
            <a:ext cx="1980122" cy="821059"/>
          </a:xfrm>
          <a:prstGeom prst="rect">
            <a:avLst/>
          </a:prstGeom>
        </p:spPr>
        <p:txBody>
          <a:bodyPr wrap="square" lIns="0" tIns="0" rIns="0" bIns="0" rtlCol="0" anchor="t">
            <a:spAutoFit/>
          </a:bodyPr>
          <a:lstStyle/>
          <a:p>
            <a:pPr algn="r">
              <a:lnSpc>
                <a:spcPts val="1306"/>
              </a:lnSpc>
            </a:pPr>
            <a:r>
              <a:rPr lang="en-US" sz="1000" dirty="0">
                <a:latin typeface="Arial" panose="020B0604020202020204" pitchFamily="34" charset="0"/>
                <a:cs typeface="Arial" panose="020B0604020202020204" pitchFamily="34" charset="0"/>
              </a:rPr>
              <a:t>The Adaptable Ace stays ahead by mastering new technologies and adjusting to evolving regulations, ensuring agility in a fast-paced business environment.</a:t>
            </a:r>
            <a:endParaRPr lang="en-US" sz="933" dirty="0">
              <a:solidFill>
                <a:srgbClr val="4F4F59"/>
              </a:solidFill>
              <a:latin typeface="Arial" panose="020B0604020202020204" pitchFamily="34" charset="0"/>
              <a:ea typeface="Canva Sans"/>
              <a:cs typeface="Arial" panose="020B0604020202020204" pitchFamily="34" charset="0"/>
              <a:sym typeface="Canva Sans"/>
            </a:endParaRPr>
          </a:p>
        </p:txBody>
      </p:sp>
      <p:sp>
        <p:nvSpPr>
          <p:cNvPr id="54" name="TextBox 54"/>
          <p:cNvSpPr txBox="1"/>
          <p:nvPr/>
        </p:nvSpPr>
        <p:spPr>
          <a:xfrm>
            <a:off x="1039200" y="4624385"/>
            <a:ext cx="1980121" cy="221664"/>
          </a:xfrm>
          <a:prstGeom prst="rect">
            <a:avLst/>
          </a:prstGeom>
        </p:spPr>
        <p:txBody>
          <a:bodyPr lIns="0" tIns="0" rIns="0" bIns="0" rtlCol="0" anchor="t">
            <a:spAutoFit/>
          </a:bodyPr>
          <a:lstStyle/>
          <a:p>
            <a:pPr>
              <a:lnSpc>
                <a:spcPts val="1866"/>
              </a:lnSpc>
            </a:pPr>
            <a:r>
              <a:rPr lang="en-US" sz="1333" b="1" dirty="0">
                <a:solidFill>
                  <a:srgbClr val="3C4C59"/>
                </a:solidFill>
                <a:latin typeface="Canva Sans Bold"/>
                <a:ea typeface="Canva Sans Bold"/>
                <a:cs typeface="Canva Sans Bold"/>
                <a:sym typeface="Canva Sans Bold"/>
              </a:rPr>
              <a:t>Problem Solving Skills</a:t>
            </a:r>
          </a:p>
        </p:txBody>
      </p:sp>
      <p:sp>
        <p:nvSpPr>
          <p:cNvPr id="55" name="TextBox 55"/>
          <p:cNvSpPr txBox="1"/>
          <p:nvPr/>
        </p:nvSpPr>
        <p:spPr>
          <a:xfrm>
            <a:off x="8751557" y="4624385"/>
            <a:ext cx="2397642" cy="221664"/>
          </a:xfrm>
          <a:prstGeom prst="rect">
            <a:avLst/>
          </a:prstGeom>
        </p:spPr>
        <p:txBody>
          <a:bodyPr lIns="0" tIns="0" rIns="0" bIns="0" rtlCol="0" anchor="t">
            <a:spAutoFit/>
          </a:bodyPr>
          <a:lstStyle/>
          <a:p>
            <a:pPr algn="r">
              <a:lnSpc>
                <a:spcPts val="1866"/>
              </a:lnSpc>
            </a:pPr>
            <a:r>
              <a:rPr lang="en-US" sz="1333" b="1" dirty="0">
                <a:solidFill>
                  <a:srgbClr val="3C4C59"/>
                </a:solidFill>
                <a:latin typeface="Canva Sans Bold"/>
                <a:ea typeface="Canva Sans Bold"/>
                <a:cs typeface="Canva Sans Bold"/>
                <a:sym typeface="Canva Sans Bold"/>
              </a:rPr>
              <a:t>Strategic Thinking</a:t>
            </a:r>
          </a:p>
        </p:txBody>
      </p:sp>
      <p:sp>
        <p:nvSpPr>
          <p:cNvPr id="56" name="TextBox 56"/>
          <p:cNvSpPr txBox="1"/>
          <p:nvPr/>
        </p:nvSpPr>
        <p:spPr>
          <a:xfrm>
            <a:off x="751114" y="4995695"/>
            <a:ext cx="2268207" cy="654346"/>
          </a:xfrm>
          <a:prstGeom prst="rect">
            <a:avLst/>
          </a:prstGeom>
        </p:spPr>
        <p:txBody>
          <a:bodyPr wrap="square" lIns="0" tIns="0" rIns="0" bIns="0" rtlCol="0" anchor="t">
            <a:spAutoFit/>
          </a:bodyPr>
          <a:lstStyle/>
          <a:p>
            <a:pPr>
              <a:lnSpc>
                <a:spcPts val="1306"/>
              </a:lnSpc>
            </a:pPr>
            <a:r>
              <a:rPr lang="en-US" sz="1000" dirty="0">
                <a:latin typeface="Arial" panose="020B0604020202020204" pitchFamily="34" charset="0"/>
                <a:cs typeface="Arial" panose="020B0604020202020204" pitchFamily="34" charset="0"/>
              </a:rPr>
              <a:t>The Puzzle Master solves complex financial challenges with precision, navigating tax regulations and budgets to keep businesses on track.</a:t>
            </a:r>
            <a:endParaRPr lang="en-US" sz="933" dirty="0">
              <a:solidFill>
                <a:srgbClr val="4F4F59"/>
              </a:solidFill>
              <a:latin typeface="Arial" panose="020B0604020202020204" pitchFamily="34" charset="0"/>
              <a:ea typeface="Canva Sans"/>
              <a:cs typeface="Arial" panose="020B0604020202020204" pitchFamily="34" charset="0"/>
              <a:sym typeface="Canva Sans"/>
            </a:endParaRPr>
          </a:p>
        </p:txBody>
      </p:sp>
      <p:sp>
        <p:nvSpPr>
          <p:cNvPr id="57" name="TextBox 57"/>
          <p:cNvSpPr txBox="1"/>
          <p:nvPr/>
        </p:nvSpPr>
        <p:spPr>
          <a:xfrm>
            <a:off x="9169078" y="4995695"/>
            <a:ext cx="1980121" cy="658001"/>
          </a:xfrm>
          <a:prstGeom prst="rect">
            <a:avLst/>
          </a:prstGeom>
        </p:spPr>
        <p:txBody>
          <a:bodyPr lIns="0" tIns="0" rIns="0" bIns="0" rtlCol="0" anchor="t">
            <a:spAutoFit/>
          </a:bodyPr>
          <a:lstStyle/>
          <a:p>
            <a:pPr algn="r">
              <a:lnSpc>
                <a:spcPts val="1306"/>
              </a:lnSpc>
            </a:pPr>
            <a:r>
              <a:rPr lang="en-US" sz="1000" dirty="0">
                <a:latin typeface="Arial" panose="020B0604020202020204" pitchFamily="34" charset="0"/>
                <a:cs typeface="Arial" panose="020B0604020202020204" pitchFamily="34" charset="0"/>
              </a:rPr>
              <a:t>The Strategy Sage leverages strategic thinking to guide businesses toward growth, stability, and long-term success.</a:t>
            </a:r>
            <a:endParaRPr lang="en-US" sz="933" dirty="0">
              <a:solidFill>
                <a:srgbClr val="4F4F59"/>
              </a:solidFill>
              <a:latin typeface="Arial" panose="020B0604020202020204" pitchFamily="34" charset="0"/>
              <a:ea typeface="Canva Sans"/>
              <a:cs typeface="Arial" panose="020B0604020202020204" pitchFamily="34" charset="0"/>
              <a:sym typeface="Canva Sans"/>
            </a:endParaRPr>
          </a:p>
        </p:txBody>
      </p:sp>
      <p:sp>
        <p:nvSpPr>
          <p:cNvPr id="65" name="Freeform 14"/>
          <p:cNvSpPr/>
          <p:nvPr/>
        </p:nvSpPr>
        <p:spPr>
          <a:xfrm>
            <a:off x="3678684" y="2547824"/>
            <a:ext cx="446221" cy="445291"/>
          </a:xfrm>
          <a:custGeom>
            <a:avLst/>
            <a:gdLst/>
            <a:ahLst/>
            <a:cxnLst/>
            <a:rect l="l" t="t" r="r" b="b"/>
            <a:pathLst>
              <a:path w="669506" h="668111">
                <a:moveTo>
                  <a:pt x="0" y="0"/>
                </a:moveTo>
                <a:lnTo>
                  <a:pt x="669506" y="0"/>
                </a:lnTo>
                <a:lnTo>
                  <a:pt x="669506" y="668111"/>
                </a:lnTo>
                <a:lnTo>
                  <a:pt x="0" y="668111"/>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SG" sz="1200"/>
          </a:p>
        </p:txBody>
      </p:sp>
      <p:sp>
        <p:nvSpPr>
          <p:cNvPr id="67" name="TextBox 66">
            <a:extLst>
              <a:ext uri="{FF2B5EF4-FFF2-40B4-BE49-F238E27FC236}">
                <a16:creationId xmlns:a16="http://schemas.microsoft.com/office/drawing/2014/main" id="{9DE24D0C-727D-8211-9D18-4CD9F3DE09AD}"/>
              </a:ext>
            </a:extLst>
          </p:cNvPr>
          <p:cNvSpPr txBox="1"/>
          <p:nvPr/>
        </p:nvSpPr>
        <p:spPr>
          <a:xfrm>
            <a:off x="3008649" y="1892905"/>
            <a:ext cx="6093822" cy="1754326"/>
          </a:xfrm>
          <a:prstGeom prst="rect">
            <a:avLst/>
          </a:prstGeom>
          <a:noFill/>
        </p:spPr>
        <p:txBody>
          <a:bodyPr wrap="square">
            <a:spAutoFit/>
          </a:bodyPr>
          <a:lstStyle/>
          <a:p>
            <a:pPr algn="ctr"/>
            <a:r>
              <a:rPr lang="en-US" sz="3600" dirty="0">
                <a:solidFill>
                  <a:srgbClr val="2254C5"/>
                </a:solidFill>
                <a:latin typeface="Arial Bold"/>
              </a:rPr>
              <a:t>Desired </a:t>
            </a:r>
          </a:p>
          <a:p>
            <a:pPr algn="ctr"/>
            <a:r>
              <a:rPr lang="en-US" sz="3600" dirty="0">
                <a:solidFill>
                  <a:srgbClr val="2254C5"/>
                </a:solidFill>
                <a:latin typeface="Arial Bold"/>
              </a:rPr>
              <a:t>Skillset in </a:t>
            </a:r>
          </a:p>
          <a:p>
            <a:pPr algn="ctr"/>
            <a:r>
              <a:rPr lang="en-US" sz="3600" dirty="0">
                <a:solidFill>
                  <a:srgbClr val="2254C5"/>
                </a:solidFill>
                <a:latin typeface="Arial Bold"/>
              </a:rPr>
              <a:t>Accountancy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3834-DE75-AE6D-84E6-A262F72EA12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FE811BC-B11F-5D67-0BD7-52975055F3CF}"/>
              </a:ext>
            </a:extLst>
          </p:cNvPr>
          <p:cNvSpPr/>
          <p:nvPr/>
        </p:nvSpPr>
        <p:spPr>
          <a:xfrm>
            <a:off x="7897983" y="42313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8" name="AutoShape 3">
            <a:extLst>
              <a:ext uri="{FF2B5EF4-FFF2-40B4-BE49-F238E27FC236}">
                <a16:creationId xmlns:a16="http://schemas.microsoft.com/office/drawing/2014/main" id="{051E92CF-6501-AEAD-7AA3-E089379FA086}"/>
              </a:ext>
            </a:extLst>
          </p:cNvPr>
          <p:cNvSpPr/>
          <p:nvPr/>
        </p:nvSpPr>
        <p:spPr>
          <a:xfrm>
            <a:off x="0" y="648483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sp>
        <p:nvSpPr>
          <p:cNvPr id="6" name="TextBox 8">
            <a:extLst>
              <a:ext uri="{FF2B5EF4-FFF2-40B4-BE49-F238E27FC236}">
                <a16:creationId xmlns:a16="http://schemas.microsoft.com/office/drawing/2014/main" id="{1110C206-6FA3-DB4C-2FFA-2A0D732C4617}"/>
              </a:ext>
            </a:extLst>
          </p:cNvPr>
          <p:cNvSpPr txBox="1"/>
          <p:nvPr/>
        </p:nvSpPr>
        <p:spPr>
          <a:xfrm>
            <a:off x="657185" y="286276"/>
            <a:ext cx="8798207" cy="734368"/>
          </a:xfrm>
          <a:prstGeom prst="rect">
            <a:avLst/>
          </a:prstGeom>
        </p:spPr>
        <p:txBody>
          <a:bodyPr wrap="square" lIns="0" tIns="0" rIns="0" bIns="0" rtlCol="0" anchor="t">
            <a:spAutoFit/>
          </a:bodyPr>
          <a:lstStyle/>
          <a:p>
            <a:pPr>
              <a:lnSpc>
                <a:spcPts val="6344"/>
              </a:lnSpc>
            </a:pPr>
            <a:r>
              <a:rPr lang="en-US" sz="3600" dirty="0">
                <a:solidFill>
                  <a:srgbClr val="2254C5"/>
                </a:solidFill>
                <a:latin typeface="Arial Bold"/>
              </a:rPr>
              <a:t>Scholarships in Accountancy</a:t>
            </a:r>
          </a:p>
        </p:txBody>
      </p:sp>
      <p:sp>
        <p:nvSpPr>
          <p:cNvPr id="4" name="Freeform 2">
            <a:extLst>
              <a:ext uri="{FF2B5EF4-FFF2-40B4-BE49-F238E27FC236}">
                <a16:creationId xmlns:a16="http://schemas.microsoft.com/office/drawing/2014/main" id="{0225F573-152D-A1B1-C78C-EE73B24C96F6}"/>
              </a:ext>
            </a:extLst>
          </p:cNvPr>
          <p:cNvSpPr/>
          <p:nvPr/>
        </p:nvSpPr>
        <p:spPr>
          <a:xfrm>
            <a:off x="4067474" y="2027602"/>
            <a:ext cx="1807367" cy="3600334"/>
          </a:xfrm>
          <a:custGeom>
            <a:avLst/>
            <a:gdLst/>
            <a:ahLst/>
            <a:cxnLst/>
            <a:rect l="l" t="t" r="r" b="b"/>
            <a:pathLst>
              <a:path w="1807367" h="3600334">
                <a:moveTo>
                  <a:pt x="0" y="0"/>
                </a:moveTo>
                <a:lnTo>
                  <a:pt x="1807367" y="0"/>
                </a:lnTo>
                <a:lnTo>
                  <a:pt x="1807367" y="3600334"/>
                </a:lnTo>
                <a:lnTo>
                  <a:pt x="0" y="36003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grpSp>
        <p:nvGrpSpPr>
          <p:cNvPr id="5" name="Group 3">
            <a:extLst>
              <a:ext uri="{FF2B5EF4-FFF2-40B4-BE49-F238E27FC236}">
                <a16:creationId xmlns:a16="http://schemas.microsoft.com/office/drawing/2014/main" id="{27BB65B3-1DC6-D18E-BF0A-EA4FF6546CDB}"/>
              </a:ext>
            </a:extLst>
          </p:cNvPr>
          <p:cNvGrpSpPr/>
          <p:nvPr/>
        </p:nvGrpSpPr>
        <p:grpSpPr>
          <a:xfrm>
            <a:off x="2525186" y="2285481"/>
            <a:ext cx="3084576" cy="3084576"/>
            <a:chOff x="0" y="0"/>
            <a:chExt cx="812800" cy="812800"/>
          </a:xfrm>
        </p:grpSpPr>
        <p:sp>
          <p:nvSpPr>
            <p:cNvPr id="7" name="Freeform 4">
              <a:extLst>
                <a:ext uri="{FF2B5EF4-FFF2-40B4-BE49-F238E27FC236}">
                  <a16:creationId xmlns:a16="http://schemas.microsoft.com/office/drawing/2014/main" id="{7429C902-B00F-9466-2AD9-9FA5D0BC247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383F"/>
            </a:solidFill>
          </p:spPr>
          <p:txBody>
            <a:bodyPr/>
            <a:lstStyle/>
            <a:p>
              <a:endParaRPr lang="en-SG"/>
            </a:p>
          </p:txBody>
        </p:sp>
        <p:sp>
          <p:nvSpPr>
            <p:cNvPr id="9" name="TextBox 5">
              <a:extLst>
                <a:ext uri="{FF2B5EF4-FFF2-40B4-BE49-F238E27FC236}">
                  <a16:creationId xmlns:a16="http://schemas.microsoft.com/office/drawing/2014/main" id="{4FF8D2C1-B1BB-8512-67F8-64007EC5EA3B}"/>
                </a:ext>
              </a:extLst>
            </p:cNvPr>
            <p:cNvSpPr txBox="1"/>
            <p:nvPr/>
          </p:nvSpPr>
          <p:spPr>
            <a:xfrm>
              <a:off x="76200" y="38100"/>
              <a:ext cx="660400" cy="698500"/>
            </a:xfrm>
            <a:prstGeom prst="rect">
              <a:avLst/>
            </a:prstGeom>
          </p:spPr>
          <p:txBody>
            <a:bodyPr lIns="50800" tIns="50800" rIns="50800" bIns="50800" rtlCol="0" anchor="ctr"/>
            <a:lstStyle/>
            <a:p>
              <a:pPr algn="ctr">
                <a:lnSpc>
                  <a:spcPts val="1960"/>
                </a:lnSpc>
                <a:spcBef>
                  <a:spcPct val="0"/>
                </a:spcBef>
              </a:pPr>
              <a:endParaRPr/>
            </a:p>
          </p:txBody>
        </p:sp>
      </p:grpSp>
      <p:sp>
        <p:nvSpPr>
          <p:cNvPr id="11" name="AutoShape 7">
            <a:extLst>
              <a:ext uri="{FF2B5EF4-FFF2-40B4-BE49-F238E27FC236}">
                <a16:creationId xmlns:a16="http://schemas.microsoft.com/office/drawing/2014/main" id="{70095660-59B2-7F25-BCA9-FCD26AF8C562}"/>
              </a:ext>
            </a:extLst>
          </p:cNvPr>
          <p:cNvSpPr/>
          <p:nvPr/>
        </p:nvSpPr>
        <p:spPr>
          <a:xfrm flipH="1">
            <a:off x="5826706" y="3675813"/>
            <a:ext cx="400560" cy="0"/>
          </a:xfrm>
          <a:prstGeom prst="line">
            <a:avLst/>
          </a:prstGeom>
          <a:ln w="50800" cap="flat">
            <a:solidFill>
              <a:srgbClr val="2A383F"/>
            </a:solidFill>
            <a:prstDash val="solid"/>
            <a:headEnd type="none" w="sm" len="sm"/>
            <a:tailEnd type="none" w="sm" len="sm"/>
          </a:ln>
        </p:spPr>
        <p:txBody>
          <a:bodyPr/>
          <a:lstStyle/>
          <a:p>
            <a:endParaRPr lang="en-SG"/>
          </a:p>
        </p:txBody>
      </p:sp>
      <p:sp>
        <p:nvSpPr>
          <p:cNvPr id="12" name="AutoShape 8">
            <a:extLst>
              <a:ext uri="{FF2B5EF4-FFF2-40B4-BE49-F238E27FC236}">
                <a16:creationId xmlns:a16="http://schemas.microsoft.com/office/drawing/2014/main" id="{1107ABE8-8553-CE09-585F-F120DB596DE1}"/>
              </a:ext>
            </a:extLst>
          </p:cNvPr>
          <p:cNvSpPr/>
          <p:nvPr/>
        </p:nvSpPr>
        <p:spPr>
          <a:xfrm flipV="1">
            <a:off x="6246316" y="1623827"/>
            <a:ext cx="0" cy="4228662"/>
          </a:xfrm>
          <a:prstGeom prst="line">
            <a:avLst/>
          </a:prstGeom>
          <a:ln w="50800" cap="flat">
            <a:solidFill>
              <a:srgbClr val="2A383F"/>
            </a:solidFill>
            <a:prstDash val="solid"/>
            <a:headEnd type="none" w="sm" len="sm"/>
            <a:tailEnd type="none" w="sm" len="sm"/>
          </a:ln>
        </p:spPr>
        <p:txBody>
          <a:bodyPr/>
          <a:lstStyle/>
          <a:p>
            <a:endParaRPr lang="en-SG"/>
          </a:p>
        </p:txBody>
      </p:sp>
      <p:sp>
        <p:nvSpPr>
          <p:cNvPr id="13" name="AutoShape 9">
            <a:extLst>
              <a:ext uri="{FF2B5EF4-FFF2-40B4-BE49-F238E27FC236}">
                <a16:creationId xmlns:a16="http://schemas.microsoft.com/office/drawing/2014/main" id="{22DF023D-6C54-FEEE-0619-13446B58EACD}"/>
              </a:ext>
            </a:extLst>
          </p:cNvPr>
          <p:cNvSpPr/>
          <p:nvPr/>
        </p:nvSpPr>
        <p:spPr>
          <a:xfrm flipH="1">
            <a:off x="6265366" y="1642877"/>
            <a:ext cx="400560" cy="0"/>
          </a:xfrm>
          <a:prstGeom prst="line">
            <a:avLst/>
          </a:prstGeom>
          <a:ln w="50800" cap="flat">
            <a:solidFill>
              <a:srgbClr val="2A383F"/>
            </a:solidFill>
            <a:prstDash val="solid"/>
            <a:headEnd type="none" w="sm" len="sm"/>
            <a:tailEnd type="none" w="sm" len="sm"/>
          </a:ln>
        </p:spPr>
        <p:txBody>
          <a:bodyPr/>
          <a:lstStyle/>
          <a:p>
            <a:endParaRPr lang="en-SG"/>
          </a:p>
        </p:txBody>
      </p:sp>
      <p:sp>
        <p:nvSpPr>
          <p:cNvPr id="14" name="AutoShape 10">
            <a:extLst>
              <a:ext uri="{FF2B5EF4-FFF2-40B4-BE49-F238E27FC236}">
                <a16:creationId xmlns:a16="http://schemas.microsoft.com/office/drawing/2014/main" id="{2E1B6591-D7C5-9B63-49A0-7EABD44131C6}"/>
              </a:ext>
            </a:extLst>
          </p:cNvPr>
          <p:cNvSpPr/>
          <p:nvPr/>
        </p:nvSpPr>
        <p:spPr>
          <a:xfrm flipH="1">
            <a:off x="6265366" y="3039731"/>
            <a:ext cx="400560" cy="0"/>
          </a:xfrm>
          <a:prstGeom prst="line">
            <a:avLst/>
          </a:prstGeom>
          <a:ln w="50800" cap="flat">
            <a:solidFill>
              <a:srgbClr val="2A383F"/>
            </a:solidFill>
            <a:prstDash val="solid"/>
            <a:headEnd type="none" w="sm" len="sm"/>
            <a:tailEnd type="none" w="sm" len="sm"/>
          </a:ln>
        </p:spPr>
        <p:txBody>
          <a:bodyPr/>
          <a:lstStyle/>
          <a:p>
            <a:endParaRPr lang="en-SG"/>
          </a:p>
        </p:txBody>
      </p:sp>
      <p:sp>
        <p:nvSpPr>
          <p:cNvPr id="15" name="AutoShape 11">
            <a:extLst>
              <a:ext uri="{FF2B5EF4-FFF2-40B4-BE49-F238E27FC236}">
                <a16:creationId xmlns:a16="http://schemas.microsoft.com/office/drawing/2014/main" id="{B454CEED-D90E-811B-2C9C-D1974B0B0566}"/>
              </a:ext>
            </a:extLst>
          </p:cNvPr>
          <p:cNvSpPr/>
          <p:nvPr/>
        </p:nvSpPr>
        <p:spPr>
          <a:xfrm flipH="1">
            <a:off x="6265366" y="4436585"/>
            <a:ext cx="400560" cy="0"/>
          </a:xfrm>
          <a:prstGeom prst="line">
            <a:avLst/>
          </a:prstGeom>
          <a:ln w="50800" cap="flat">
            <a:solidFill>
              <a:srgbClr val="2A383F"/>
            </a:solidFill>
            <a:prstDash val="solid"/>
            <a:headEnd type="none" w="sm" len="sm"/>
            <a:tailEnd type="none" w="sm" len="sm"/>
          </a:ln>
        </p:spPr>
        <p:txBody>
          <a:bodyPr/>
          <a:lstStyle/>
          <a:p>
            <a:endParaRPr lang="en-SG"/>
          </a:p>
        </p:txBody>
      </p:sp>
      <p:sp>
        <p:nvSpPr>
          <p:cNvPr id="16" name="AutoShape 12">
            <a:extLst>
              <a:ext uri="{FF2B5EF4-FFF2-40B4-BE49-F238E27FC236}">
                <a16:creationId xmlns:a16="http://schemas.microsoft.com/office/drawing/2014/main" id="{98ADC5E5-E4FC-9582-0E29-22581A48483B}"/>
              </a:ext>
            </a:extLst>
          </p:cNvPr>
          <p:cNvSpPr/>
          <p:nvPr/>
        </p:nvSpPr>
        <p:spPr>
          <a:xfrm flipH="1">
            <a:off x="6246316" y="5833439"/>
            <a:ext cx="400560" cy="0"/>
          </a:xfrm>
          <a:prstGeom prst="line">
            <a:avLst/>
          </a:prstGeom>
          <a:ln w="50800" cap="flat">
            <a:solidFill>
              <a:srgbClr val="2A383F"/>
            </a:solidFill>
            <a:prstDash val="solid"/>
            <a:headEnd type="none" w="sm" len="sm"/>
            <a:tailEnd type="none" w="sm" len="sm"/>
          </a:ln>
        </p:spPr>
        <p:txBody>
          <a:bodyPr/>
          <a:lstStyle/>
          <a:p>
            <a:endParaRPr lang="en-SG"/>
          </a:p>
        </p:txBody>
      </p:sp>
      <p:sp>
        <p:nvSpPr>
          <p:cNvPr id="27" name="Freeform 14">
            <a:extLst>
              <a:ext uri="{FF2B5EF4-FFF2-40B4-BE49-F238E27FC236}">
                <a16:creationId xmlns:a16="http://schemas.microsoft.com/office/drawing/2014/main" id="{DED48648-8B17-DA57-ED30-51E92555D5C2}"/>
              </a:ext>
            </a:extLst>
          </p:cNvPr>
          <p:cNvSpPr/>
          <p:nvPr/>
        </p:nvSpPr>
        <p:spPr>
          <a:xfrm>
            <a:off x="6446596" y="1138328"/>
            <a:ext cx="1047198" cy="104719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lumMod val="40000"/>
              <a:lumOff val="60000"/>
            </a:schemeClr>
          </a:solidFill>
        </p:spPr>
        <p:txBody>
          <a:bodyPr/>
          <a:lstStyle/>
          <a:p>
            <a:endParaRPr lang="en-SG" dirty="0"/>
          </a:p>
        </p:txBody>
      </p:sp>
      <p:sp>
        <p:nvSpPr>
          <p:cNvPr id="28" name="TextBox 15">
            <a:extLst>
              <a:ext uri="{FF2B5EF4-FFF2-40B4-BE49-F238E27FC236}">
                <a16:creationId xmlns:a16="http://schemas.microsoft.com/office/drawing/2014/main" id="{53ACD56C-61CE-2D5B-545C-74551DA4AFF6}"/>
              </a:ext>
            </a:extLst>
          </p:cNvPr>
          <p:cNvSpPr txBox="1"/>
          <p:nvPr/>
        </p:nvSpPr>
        <p:spPr>
          <a:xfrm>
            <a:off x="6544771" y="1187415"/>
            <a:ext cx="850848" cy="899936"/>
          </a:xfrm>
          <a:prstGeom prst="rect">
            <a:avLst/>
          </a:prstGeom>
        </p:spPr>
        <p:txBody>
          <a:bodyPr lIns="50800" tIns="50800" rIns="50800" bIns="50800" rtlCol="0" anchor="ctr"/>
          <a:lstStyle/>
          <a:p>
            <a:pPr algn="ctr">
              <a:lnSpc>
                <a:spcPts val="1681"/>
              </a:lnSpc>
            </a:pPr>
            <a:endParaRPr/>
          </a:p>
        </p:txBody>
      </p:sp>
      <p:sp>
        <p:nvSpPr>
          <p:cNvPr id="25" name="Freeform 17">
            <a:extLst>
              <a:ext uri="{FF2B5EF4-FFF2-40B4-BE49-F238E27FC236}">
                <a16:creationId xmlns:a16="http://schemas.microsoft.com/office/drawing/2014/main" id="{F8D4856B-1F65-A510-414C-1A79A60ED8CE}"/>
              </a:ext>
            </a:extLst>
          </p:cNvPr>
          <p:cNvSpPr/>
          <p:nvPr/>
        </p:nvSpPr>
        <p:spPr>
          <a:xfrm>
            <a:off x="6446596" y="2535182"/>
            <a:ext cx="1047198" cy="104719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lumMod val="40000"/>
              <a:lumOff val="60000"/>
            </a:schemeClr>
          </a:solidFill>
        </p:spPr>
        <p:txBody>
          <a:bodyPr/>
          <a:lstStyle/>
          <a:p>
            <a:endParaRPr lang="en-SG"/>
          </a:p>
        </p:txBody>
      </p:sp>
      <p:sp>
        <p:nvSpPr>
          <p:cNvPr id="26" name="TextBox 18">
            <a:extLst>
              <a:ext uri="{FF2B5EF4-FFF2-40B4-BE49-F238E27FC236}">
                <a16:creationId xmlns:a16="http://schemas.microsoft.com/office/drawing/2014/main" id="{B049C3D5-B101-2A4A-0D85-00729BD6BD42}"/>
              </a:ext>
            </a:extLst>
          </p:cNvPr>
          <p:cNvSpPr txBox="1"/>
          <p:nvPr/>
        </p:nvSpPr>
        <p:spPr>
          <a:xfrm>
            <a:off x="6544771" y="2584269"/>
            <a:ext cx="850848" cy="899936"/>
          </a:xfrm>
          <a:prstGeom prst="rect">
            <a:avLst/>
          </a:prstGeom>
        </p:spPr>
        <p:txBody>
          <a:bodyPr lIns="50800" tIns="50800" rIns="50800" bIns="50800" rtlCol="0" anchor="ctr"/>
          <a:lstStyle/>
          <a:p>
            <a:pPr algn="ctr">
              <a:lnSpc>
                <a:spcPts val="1681"/>
              </a:lnSpc>
            </a:pPr>
            <a:endParaRPr/>
          </a:p>
        </p:txBody>
      </p:sp>
      <p:grpSp>
        <p:nvGrpSpPr>
          <p:cNvPr id="19" name="Group 19">
            <a:extLst>
              <a:ext uri="{FF2B5EF4-FFF2-40B4-BE49-F238E27FC236}">
                <a16:creationId xmlns:a16="http://schemas.microsoft.com/office/drawing/2014/main" id="{8E312257-7967-7772-18A2-503BC4D3FFF8}"/>
              </a:ext>
            </a:extLst>
          </p:cNvPr>
          <p:cNvGrpSpPr/>
          <p:nvPr/>
        </p:nvGrpSpPr>
        <p:grpSpPr>
          <a:xfrm>
            <a:off x="6446596" y="3911662"/>
            <a:ext cx="1047198" cy="1047198"/>
            <a:chOff x="0" y="0"/>
            <a:chExt cx="812800" cy="812800"/>
          </a:xfrm>
        </p:grpSpPr>
        <p:sp>
          <p:nvSpPr>
            <p:cNvPr id="23" name="Freeform 20">
              <a:extLst>
                <a:ext uri="{FF2B5EF4-FFF2-40B4-BE49-F238E27FC236}">
                  <a16:creationId xmlns:a16="http://schemas.microsoft.com/office/drawing/2014/main" id="{D33B67A8-E1B3-A3EA-7F2E-FE7ED7C10C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17E89"/>
            </a:solidFill>
          </p:spPr>
          <p:txBody>
            <a:bodyPr/>
            <a:lstStyle/>
            <a:p>
              <a:endParaRPr lang="en-SG"/>
            </a:p>
          </p:txBody>
        </p:sp>
        <p:sp>
          <p:nvSpPr>
            <p:cNvPr id="24" name="TextBox 21">
              <a:extLst>
                <a:ext uri="{FF2B5EF4-FFF2-40B4-BE49-F238E27FC236}">
                  <a16:creationId xmlns:a16="http://schemas.microsoft.com/office/drawing/2014/main" id="{98C4691B-3B47-9F80-62A6-EE143BCA6B21}"/>
                </a:ext>
              </a:extLst>
            </p:cNvPr>
            <p:cNvSpPr txBox="1"/>
            <p:nvPr/>
          </p:nvSpPr>
          <p:spPr>
            <a:xfrm>
              <a:off x="76200" y="38100"/>
              <a:ext cx="660400" cy="698500"/>
            </a:xfrm>
            <a:prstGeom prst="rect">
              <a:avLst/>
            </a:prstGeom>
          </p:spPr>
          <p:txBody>
            <a:bodyPr lIns="50800" tIns="50800" rIns="50800" bIns="50800" rtlCol="0" anchor="ctr"/>
            <a:lstStyle/>
            <a:p>
              <a:pPr algn="ctr">
                <a:lnSpc>
                  <a:spcPts val="1681"/>
                </a:lnSpc>
              </a:pPr>
              <a:endParaRPr/>
            </a:p>
          </p:txBody>
        </p:sp>
      </p:grpSp>
      <p:grpSp>
        <p:nvGrpSpPr>
          <p:cNvPr id="20" name="Group 22">
            <a:extLst>
              <a:ext uri="{FF2B5EF4-FFF2-40B4-BE49-F238E27FC236}">
                <a16:creationId xmlns:a16="http://schemas.microsoft.com/office/drawing/2014/main" id="{9749BEB8-9F73-AF1C-E88D-C44AA32E4E92}"/>
              </a:ext>
            </a:extLst>
          </p:cNvPr>
          <p:cNvGrpSpPr/>
          <p:nvPr/>
        </p:nvGrpSpPr>
        <p:grpSpPr>
          <a:xfrm>
            <a:off x="6446596" y="5188428"/>
            <a:ext cx="1047198" cy="1047198"/>
            <a:chOff x="0" y="0"/>
            <a:chExt cx="812800" cy="812800"/>
          </a:xfrm>
        </p:grpSpPr>
        <p:sp>
          <p:nvSpPr>
            <p:cNvPr id="21" name="Freeform 23">
              <a:extLst>
                <a:ext uri="{FF2B5EF4-FFF2-40B4-BE49-F238E27FC236}">
                  <a16:creationId xmlns:a16="http://schemas.microsoft.com/office/drawing/2014/main" id="{282B0F32-E2C9-6912-F9E1-78598B0FADF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17E89"/>
            </a:solidFill>
          </p:spPr>
          <p:txBody>
            <a:bodyPr/>
            <a:lstStyle/>
            <a:p>
              <a:endParaRPr lang="en-SG"/>
            </a:p>
          </p:txBody>
        </p:sp>
        <p:sp>
          <p:nvSpPr>
            <p:cNvPr id="22" name="TextBox 24">
              <a:extLst>
                <a:ext uri="{FF2B5EF4-FFF2-40B4-BE49-F238E27FC236}">
                  <a16:creationId xmlns:a16="http://schemas.microsoft.com/office/drawing/2014/main" id="{86920843-3C68-9C4D-AF57-337CF0F0D755}"/>
                </a:ext>
              </a:extLst>
            </p:cNvPr>
            <p:cNvSpPr txBox="1"/>
            <p:nvPr/>
          </p:nvSpPr>
          <p:spPr>
            <a:xfrm>
              <a:off x="76200" y="38100"/>
              <a:ext cx="660400" cy="698500"/>
            </a:xfrm>
            <a:prstGeom prst="rect">
              <a:avLst/>
            </a:prstGeom>
          </p:spPr>
          <p:txBody>
            <a:bodyPr lIns="50800" tIns="50800" rIns="50800" bIns="50800" rtlCol="0" anchor="ctr"/>
            <a:lstStyle/>
            <a:p>
              <a:pPr algn="ctr">
                <a:lnSpc>
                  <a:spcPts val="1681"/>
                </a:lnSpc>
              </a:pPr>
              <a:endParaRPr/>
            </a:p>
          </p:txBody>
        </p:sp>
      </p:grpSp>
      <p:sp>
        <p:nvSpPr>
          <p:cNvPr id="29" name="TextBox 25">
            <a:extLst>
              <a:ext uri="{FF2B5EF4-FFF2-40B4-BE49-F238E27FC236}">
                <a16:creationId xmlns:a16="http://schemas.microsoft.com/office/drawing/2014/main" id="{58FA78FA-1BBE-ADC8-653C-27130B333AD7}"/>
              </a:ext>
            </a:extLst>
          </p:cNvPr>
          <p:cNvSpPr txBox="1"/>
          <p:nvPr/>
        </p:nvSpPr>
        <p:spPr>
          <a:xfrm>
            <a:off x="2665761" y="2797950"/>
            <a:ext cx="2850862" cy="2169248"/>
          </a:xfrm>
          <a:prstGeom prst="rect">
            <a:avLst/>
          </a:prstGeom>
        </p:spPr>
        <p:txBody>
          <a:bodyPr lIns="0" tIns="0" rIns="0" bIns="0" rtlCol="0" anchor="t">
            <a:spAutoFit/>
          </a:bodyPr>
          <a:lstStyle/>
          <a:p>
            <a:pPr algn="ctr">
              <a:lnSpc>
                <a:spcPct val="150000"/>
              </a:lnSpc>
            </a:pPr>
            <a:r>
              <a:rPr lang="en-US" sz="1599" b="1" spc="1" dirty="0">
                <a:solidFill>
                  <a:srgbClr val="FFFFFF"/>
                </a:solidFill>
                <a:latin typeface="Arial" panose="020B0604020202020204" pitchFamily="34" charset="0"/>
                <a:ea typeface="Droid Serif Bold"/>
                <a:cs typeface="Arial" panose="020B0604020202020204" pitchFamily="34" charset="0"/>
                <a:sym typeface="Droid Serif Bold"/>
              </a:rPr>
              <a:t>Singapore </a:t>
            </a:r>
            <a:r>
              <a:rPr lang="en-US" sz="1599" spc="1" dirty="0">
                <a:solidFill>
                  <a:srgbClr val="FFFFFF"/>
                </a:solidFill>
                <a:latin typeface="Arial" panose="020B0604020202020204" pitchFamily="34" charset="0"/>
                <a:ea typeface="Droid Serif"/>
                <a:cs typeface="Arial" panose="020B0604020202020204" pitchFamily="34" charset="0"/>
                <a:sym typeface="Droid Serif"/>
              </a:rPr>
              <a:t>Citizen (SC) or Permanent Resident (PR) pursuing or has been admitted to his/her full-time Accountancy  Diploma/Degree course in Polytechnic/University</a:t>
            </a:r>
          </a:p>
        </p:txBody>
      </p:sp>
      <p:grpSp>
        <p:nvGrpSpPr>
          <p:cNvPr id="30" name="Group 26">
            <a:extLst>
              <a:ext uri="{FF2B5EF4-FFF2-40B4-BE49-F238E27FC236}">
                <a16:creationId xmlns:a16="http://schemas.microsoft.com/office/drawing/2014/main" id="{3EE759F9-70C2-70CE-EE20-EC719B9E86D6}"/>
              </a:ext>
            </a:extLst>
          </p:cNvPr>
          <p:cNvGrpSpPr/>
          <p:nvPr/>
        </p:nvGrpSpPr>
        <p:grpSpPr>
          <a:xfrm>
            <a:off x="7712869" y="1218469"/>
            <a:ext cx="3821389" cy="879489"/>
            <a:chOff x="0" y="-38100"/>
            <a:chExt cx="5095185" cy="1172652"/>
          </a:xfrm>
        </p:grpSpPr>
        <p:sp>
          <p:nvSpPr>
            <p:cNvPr id="31" name="TextBox 27">
              <a:extLst>
                <a:ext uri="{FF2B5EF4-FFF2-40B4-BE49-F238E27FC236}">
                  <a16:creationId xmlns:a16="http://schemas.microsoft.com/office/drawing/2014/main" id="{A942D84E-3EBD-0EEE-460F-DB5D875D3EE7}"/>
                </a:ext>
              </a:extLst>
            </p:cNvPr>
            <p:cNvSpPr txBox="1"/>
            <p:nvPr/>
          </p:nvSpPr>
          <p:spPr>
            <a:xfrm>
              <a:off x="0" y="289705"/>
              <a:ext cx="5095185" cy="844847"/>
            </a:xfrm>
            <a:prstGeom prst="rect">
              <a:avLst/>
            </a:prstGeom>
          </p:spPr>
          <p:txBody>
            <a:bodyPr lIns="0" tIns="0" rIns="0" bIns="0" rtlCol="0" anchor="t">
              <a:spAutoFit/>
            </a:bodyPr>
            <a:lstStyle/>
            <a:p>
              <a:pPr marL="252163" lvl="1" indent="-126081" algn="l">
                <a:lnSpc>
                  <a:spcPts val="1681"/>
                </a:lnSpc>
                <a:buFont typeface="Arial"/>
                <a:buChar char="•"/>
              </a:pPr>
              <a:r>
                <a:rPr lang="en-US" sz="1167" b="1" i="1" spc="1" dirty="0">
                  <a:solidFill>
                    <a:srgbClr val="000000"/>
                  </a:solidFill>
                  <a:latin typeface="Arial" panose="020B0604020202020204" pitchFamily="34" charset="0"/>
                  <a:ea typeface="Droid Serif Bold Italics"/>
                  <a:cs typeface="Arial" panose="020B0604020202020204" pitchFamily="34" charset="0"/>
                  <a:sym typeface="Droid Serif Bold Italics"/>
                </a:rPr>
                <a:t>Disbursement of up to S$3,850 in support of living expenses plus up to 50% of awardee’s tuition fee for academic year</a:t>
              </a:r>
            </a:p>
          </p:txBody>
        </p:sp>
        <p:sp>
          <p:nvSpPr>
            <p:cNvPr id="32" name="TextBox 28">
              <a:extLst>
                <a:ext uri="{FF2B5EF4-FFF2-40B4-BE49-F238E27FC236}">
                  <a16:creationId xmlns:a16="http://schemas.microsoft.com/office/drawing/2014/main" id="{A67030B0-77BD-9B3A-8BBD-4F4AAB593B45}"/>
                </a:ext>
              </a:extLst>
            </p:cNvPr>
            <p:cNvSpPr txBox="1"/>
            <p:nvPr/>
          </p:nvSpPr>
          <p:spPr>
            <a:xfrm>
              <a:off x="0" y="-38100"/>
              <a:ext cx="5095185" cy="270034"/>
            </a:xfrm>
            <a:prstGeom prst="rect">
              <a:avLst/>
            </a:prstGeom>
          </p:spPr>
          <p:txBody>
            <a:bodyPr lIns="0" tIns="0" rIns="0" bIns="0" rtlCol="0" anchor="t">
              <a:spAutoFit/>
            </a:bodyPr>
            <a:lstStyle/>
            <a:p>
              <a:pPr algn="l">
                <a:lnSpc>
                  <a:spcPts val="1681"/>
                </a:lnSpc>
              </a:pPr>
              <a:r>
                <a:rPr lang="en-US" sz="1167" spc="165" dirty="0">
                  <a:solidFill>
                    <a:srgbClr val="000000"/>
                  </a:solidFill>
                  <a:latin typeface="Arial" panose="020B0604020202020204" pitchFamily="34" charset="0"/>
                  <a:ea typeface="Roboto Condensed"/>
                  <a:cs typeface="Arial" panose="020B0604020202020204" pitchFamily="34" charset="0"/>
                  <a:sym typeface="Roboto Condensed"/>
                </a:rPr>
                <a:t>UNIVERSITIES TIER 1</a:t>
              </a:r>
            </a:p>
          </p:txBody>
        </p:sp>
      </p:grpSp>
      <p:grpSp>
        <p:nvGrpSpPr>
          <p:cNvPr id="33" name="Group 29">
            <a:extLst>
              <a:ext uri="{FF2B5EF4-FFF2-40B4-BE49-F238E27FC236}">
                <a16:creationId xmlns:a16="http://schemas.microsoft.com/office/drawing/2014/main" id="{B9A0AADB-15DA-B556-518F-F40D040A3C3B}"/>
              </a:ext>
            </a:extLst>
          </p:cNvPr>
          <p:cNvGrpSpPr/>
          <p:nvPr/>
        </p:nvGrpSpPr>
        <p:grpSpPr>
          <a:xfrm>
            <a:off x="7712869" y="2553949"/>
            <a:ext cx="3821389" cy="880473"/>
            <a:chOff x="0" y="-38100"/>
            <a:chExt cx="5095185" cy="1173965"/>
          </a:xfrm>
        </p:grpSpPr>
        <p:sp>
          <p:nvSpPr>
            <p:cNvPr id="34" name="TextBox 30">
              <a:extLst>
                <a:ext uri="{FF2B5EF4-FFF2-40B4-BE49-F238E27FC236}">
                  <a16:creationId xmlns:a16="http://schemas.microsoft.com/office/drawing/2014/main" id="{5BA2EFA3-6CBA-741D-E6C1-E68782BF87D7}"/>
                </a:ext>
              </a:extLst>
            </p:cNvPr>
            <p:cNvSpPr txBox="1"/>
            <p:nvPr/>
          </p:nvSpPr>
          <p:spPr>
            <a:xfrm>
              <a:off x="0" y="291018"/>
              <a:ext cx="5095185" cy="844847"/>
            </a:xfrm>
            <a:prstGeom prst="rect">
              <a:avLst/>
            </a:prstGeom>
          </p:spPr>
          <p:txBody>
            <a:bodyPr lIns="0" tIns="0" rIns="0" bIns="0" rtlCol="0" anchor="t">
              <a:spAutoFit/>
            </a:bodyPr>
            <a:lstStyle/>
            <a:p>
              <a:pPr marL="252163" lvl="1" indent="-126081" algn="l">
                <a:lnSpc>
                  <a:spcPts val="1681"/>
                </a:lnSpc>
                <a:buFont typeface="Arial"/>
                <a:buChar char="•"/>
              </a:pPr>
              <a:r>
                <a:rPr lang="en-US" sz="1167" b="1" i="1" spc="1" dirty="0">
                  <a:solidFill>
                    <a:srgbClr val="000000"/>
                  </a:solidFill>
                  <a:latin typeface="Arial" panose="020B0604020202020204" pitchFamily="34" charset="0"/>
                  <a:ea typeface="Droid Serif Bold Italics"/>
                  <a:cs typeface="Arial" panose="020B0604020202020204" pitchFamily="34" charset="0"/>
                  <a:sym typeface="Droid Serif Bold Italics"/>
                </a:rPr>
                <a:t>Disbursement of up to S$2,500 in support of living expenses plus up to 50% of awardee’s tuition fee for academic year</a:t>
              </a:r>
            </a:p>
          </p:txBody>
        </p:sp>
        <p:sp>
          <p:nvSpPr>
            <p:cNvPr id="35" name="TextBox 31">
              <a:extLst>
                <a:ext uri="{FF2B5EF4-FFF2-40B4-BE49-F238E27FC236}">
                  <a16:creationId xmlns:a16="http://schemas.microsoft.com/office/drawing/2014/main" id="{94820AFB-395E-C3A2-6BCC-E6D22C74EADF}"/>
                </a:ext>
              </a:extLst>
            </p:cNvPr>
            <p:cNvSpPr txBox="1"/>
            <p:nvPr/>
          </p:nvSpPr>
          <p:spPr>
            <a:xfrm>
              <a:off x="0" y="-38100"/>
              <a:ext cx="5095185" cy="272662"/>
            </a:xfrm>
            <a:prstGeom prst="rect">
              <a:avLst/>
            </a:prstGeom>
          </p:spPr>
          <p:txBody>
            <a:bodyPr lIns="0" tIns="0" rIns="0" bIns="0" rtlCol="0" anchor="t">
              <a:spAutoFit/>
            </a:bodyPr>
            <a:lstStyle/>
            <a:p>
              <a:pPr algn="l">
                <a:lnSpc>
                  <a:spcPts val="1681"/>
                </a:lnSpc>
              </a:pPr>
              <a:r>
                <a:rPr lang="en-US" sz="1167" spc="165" dirty="0">
                  <a:solidFill>
                    <a:srgbClr val="000000"/>
                  </a:solidFill>
                  <a:latin typeface="Arial" panose="020B0604020202020204" pitchFamily="34" charset="0"/>
                  <a:ea typeface="Roboto Condensed"/>
                  <a:cs typeface="Arial" panose="020B0604020202020204" pitchFamily="34" charset="0"/>
                  <a:sym typeface="Roboto Condensed"/>
                </a:rPr>
                <a:t>UNIVERSITIES TIER 2</a:t>
              </a:r>
            </a:p>
          </p:txBody>
        </p:sp>
      </p:grpSp>
      <p:grpSp>
        <p:nvGrpSpPr>
          <p:cNvPr id="36" name="Group 32">
            <a:extLst>
              <a:ext uri="{FF2B5EF4-FFF2-40B4-BE49-F238E27FC236}">
                <a16:creationId xmlns:a16="http://schemas.microsoft.com/office/drawing/2014/main" id="{60C42C0E-9C5A-5C4D-C2B9-CCCE4A40EC76}"/>
              </a:ext>
            </a:extLst>
          </p:cNvPr>
          <p:cNvGrpSpPr/>
          <p:nvPr/>
        </p:nvGrpSpPr>
        <p:grpSpPr>
          <a:xfrm>
            <a:off x="7712869" y="3916033"/>
            <a:ext cx="3821389" cy="845802"/>
            <a:chOff x="0" y="0"/>
            <a:chExt cx="5095185" cy="1127735"/>
          </a:xfrm>
        </p:grpSpPr>
        <p:sp>
          <p:nvSpPr>
            <p:cNvPr id="37" name="TextBox 33">
              <a:extLst>
                <a:ext uri="{FF2B5EF4-FFF2-40B4-BE49-F238E27FC236}">
                  <a16:creationId xmlns:a16="http://schemas.microsoft.com/office/drawing/2014/main" id="{4AD2E708-EFA4-B31E-F56C-7FED083FA75F}"/>
                </a:ext>
              </a:extLst>
            </p:cNvPr>
            <p:cNvSpPr txBox="1"/>
            <p:nvPr/>
          </p:nvSpPr>
          <p:spPr>
            <a:xfrm>
              <a:off x="0" y="291018"/>
              <a:ext cx="5095185" cy="836717"/>
            </a:xfrm>
            <a:prstGeom prst="rect">
              <a:avLst/>
            </a:prstGeom>
          </p:spPr>
          <p:txBody>
            <a:bodyPr lIns="0" tIns="0" rIns="0" bIns="0" rtlCol="0" anchor="t">
              <a:spAutoFit/>
            </a:bodyPr>
            <a:lstStyle/>
            <a:p>
              <a:pPr marL="252163" lvl="1" indent="-126082" algn="l">
                <a:lnSpc>
                  <a:spcPts val="1681"/>
                </a:lnSpc>
                <a:buFont typeface="Arial"/>
                <a:buChar char="•"/>
              </a:pPr>
              <a:r>
                <a:rPr lang="en-US" sz="1167" b="1" i="1" spc="1" dirty="0">
                  <a:solidFill>
                    <a:srgbClr val="000000"/>
                  </a:solidFill>
                  <a:latin typeface="Arial" panose="020B0604020202020204" pitchFamily="34" charset="0"/>
                  <a:ea typeface="Droid Serif Bold Italics"/>
                  <a:cs typeface="Arial" panose="020B0604020202020204" pitchFamily="34" charset="0"/>
                  <a:sym typeface="Droid Serif Bold Italics"/>
                </a:rPr>
                <a:t>Disbursement of up to S$3,850 in support of living expenses plus up to 100% of awardee’s tuition fee for academic year</a:t>
              </a:r>
            </a:p>
          </p:txBody>
        </p:sp>
        <p:sp>
          <p:nvSpPr>
            <p:cNvPr id="38" name="TextBox 34">
              <a:extLst>
                <a:ext uri="{FF2B5EF4-FFF2-40B4-BE49-F238E27FC236}">
                  <a16:creationId xmlns:a16="http://schemas.microsoft.com/office/drawing/2014/main" id="{DB65D641-14F3-1BF4-301D-7AF3DA74FB1E}"/>
                </a:ext>
              </a:extLst>
            </p:cNvPr>
            <p:cNvSpPr txBox="1"/>
            <p:nvPr/>
          </p:nvSpPr>
          <p:spPr>
            <a:xfrm>
              <a:off x="0" y="-38100"/>
              <a:ext cx="5095185" cy="272662"/>
            </a:xfrm>
            <a:prstGeom prst="rect">
              <a:avLst/>
            </a:prstGeom>
          </p:spPr>
          <p:txBody>
            <a:bodyPr lIns="0" tIns="0" rIns="0" bIns="0" rtlCol="0" anchor="t">
              <a:spAutoFit/>
            </a:bodyPr>
            <a:lstStyle/>
            <a:p>
              <a:pPr algn="l">
                <a:lnSpc>
                  <a:spcPts val="1681"/>
                </a:lnSpc>
              </a:pPr>
              <a:r>
                <a:rPr lang="en-US" sz="1167" spc="165" dirty="0">
                  <a:solidFill>
                    <a:srgbClr val="000000"/>
                  </a:solidFill>
                  <a:latin typeface="Arial" panose="020B0604020202020204" pitchFamily="34" charset="0"/>
                  <a:ea typeface="Roboto Condensed"/>
                  <a:cs typeface="Arial" panose="020B0604020202020204" pitchFamily="34" charset="0"/>
                  <a:sym typeface="Roboto Condensed"/>
                </a:rPr>
                <a:t>POLYTECHNIC TIER 1</a:t>
              </a:r>
            </a:p>
          </p:txBody>
        </p:sp>
      </p:grpSp>
      <p:grpSp>
        <p:nvGrpSpPr>
          <p:cNvPr id="39" name="Group 35">
            <a:extLst>
              <a:ext uri="{FF2B5EF4-FFF2-40B4-BE49-F238E27FC236}">
                <a16:creationId xmlns:a16="http://schemas.microsoft.com/office/drawing/2014/main" id="{2EAF0877-D88B-47CE-1483-F69D8344C420}"/>
              </a:ext>
            </a:extLst>
          </p:cNvPr>
          <p:cNvGrpSpPr/>
          <p:nvPr/>
        </p:nvGrpSpPr>
        <p:grpSpPr>
          <a:xfrm>
            <a:off x="7712869" y="5228851"/>
            <a:ext cx="3821389" cy="1096512"/>
            <a:chOff x="0" y="-38100"/>
            <a:chExt cx="5095185" cy="1462015"/>
          </a:xfrm>
        </p:grpSpPr>
        <p:sp>
          <p:nvSpPr>
            <p:cNvPr id="40" name="TextBox 36">
              <a:extLst>
                <a:ext uri="{FF2B5EF4-FFF2-40B4-BE49-F238E27FC236}">
                  <a16:creationId xmlns:a16="http://schemas.microsoft.com/office/drawing/2014/main" id="{4EC7AC86-3533-511F-28C4-E9268F654CFB}"/>
                </a:ext>
              </a:extLst>
            </p:cNvPr>
            <p:cNvSpPr txBox="1"/>
            <p:nvPr/>
          </p:nvSpPr>
          <p:spPr>
            <a:xfrm>
              <a:off x="0" y="288391"/>
              <a:ext cx="5095185" cy="1135524"/>
            </a:xfrm>
            <a:prstGeom prst="rect">
              <a:avLst/>
            </a:prstGeom>
          </p:spPr>
          <p:txBody>
            <a:bodyPr lIns="0" tIns="0" rIns="0" bIns="0" rtlCol="0" anchor="t">
              <a:spAutoFit/>
            </a:bodyPr>
            <a:lstStyle/>
            <a:p>
              <a:pPr marL="252163" lvl="1" indent="-126081" algn="l">
                <a:lnSpc>
                  <a:spcPts val="1681"/>
                </a:lnSpc>
                <a:buFont typeface="Arial"/>
                <a:buChar char="•"/>
              </a:pPr>
              <a:r>
                <a:rPr lang="en-US" sz="1167" b="1" i="1" spc="1" dirty="0">
                  <a:solidFill>
                    <a:srgbClr val="000000"/>
                  </a:solidFill>
                  <a:latin typeface="Arial" panose="020B0604020202020204" pitchFamily="34" charset="0"/>
                  <a:ea typeface="Droid Serif Bold Italics"/>
                  <a:cs typeface="Arial" panose="020B0604020202020204" pitchFamily="34" charset="0"/>
                  <a:sym typeface="Droid Serif Bold Italics"/>
                </a:rPr>
                <a:t>Disbursement of up to S$2,500 in support of living expenses plus up to 100% of awardee’s tuition fee for academic year</a:t>
              </a:r>
            </a:p>
            <a:p>
              <a:pPr algn="l">
                <a:lnSpc>
                  <a:spcPts val="1681"/>
                </a:lnSpc>
              </a:pPr>
              <a:endParaRPr lang="en-US" sz="1167" b="1" i="1" spc="1" dirty="0">
                <a:solidFill>
                  <a:srgbClr val="000000"/>
                </a:solidFill>
                <a:latin typeface="Droid Serif Bold Italics"/>
                <a:ea typeface="Droid Serif Bold Italics"/>
                <a:cs typeface="Droid Serif Bold Italics"/>
                <a:sym typeface="Droid Serif Bold Italics"/>
              </a:endParaRPr>
            </a:p>
          </p:txBody>
        </p:sp>
        <p:sp>
          <p:nvSpPr>
            <p:cNvPr id="41" name="TextBox 37">
              <a:extLst>
                <a:ext uri="{FF2B5EF4-FFF2-40B4-BE49-F238E27FC236}">
                  <a16:creationId xmlns:a16="http://schemas.microsoft.com/office/drawing/2014/main" id="{E9E19A4A-58CC-5CAF-05ED-11ACD834C0D4}"/>
                </a:ext>
              </a:extLst>
            </p:cNvPr>
            <p:cNvSpPr txBox="1"/>
            <p:nvPr/>
          </p:nvSpPr>
          <p:spPr>
            <a:xfrm>
              <a:off x="0" y="-38100"/>
              <a:ext cx="5095185" cy="270034"/>
            </a:xfrm>
            <a:prstGeom prst="rect">
              <a:avLst/>
            </a:prstGeom>
          </p:spPr>
          <p:txBody>
            <a:bodyPr lIns="0" tIns="0" rIns="0" bIns="0" rtlCol="0" anchor="t">
              <a:spAutoFit/>
            </a:bodyPr>
            <a:lstStyle/>
            <a:p>
              <a:pPr algn="l">
                <a:lnSpc>
                  <a:spcPts val="1681"/>
                </a:lnSpc>
              </a:pPr>
              <a:r>
                <a:rPr lang="en-US" sz="1167" spc="165" dirty="0">
                  <a:solidFill>
                    <a:srgbClr val="000000"/>
                  </a:solidFill>
                  <a:latin typeface="Arial" panose="020B0604020202020204" pitchFamily="34" charset="0"/>
                  <a:ea typeface="Roboto Condensed"/>
                  <a:cs typeface="Arial" panose="020B0604020202020204" pitchFamily="34" charset="0"/>
                  <a:sym typeface="Roboto Condensed"/>
                </a:rPr>
                <a:t>POLYTECHNIC TIER 2</a:t>
              </a:r>
            </a:p>
          </p:txBody>
        </p:sp>
      </p:grpSp>
      <p:sp>
        <p:nvSpPr>
          <p:cNvPr id="43" name="Freeform 4">
            <a:extLst>
              <a:ext uri="{FF2B5EF4-FFF2-40B4-BE49-F238E27FC236}">
                <a16:creationId xmlns:a16="http://schemas.microsoft.com/office/drawing/2014/main" id="{8A5D906E-7D42-B3CE-CE9C-E7F98E87FB18}"/>
              </a:ext>
            </a:extLst>
          </p:cNvPr>
          <p:cNvSpPr/>
          <p:nvPr/>
        </p:nvSpPr>
        <p:spPr>
          <a:xfrm>
            <a:off x="543385" y="2947203"/>
            <a:ext cx="1644425" cy="158190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lumMod val="40000"/>
              <a:lumOff val="60000"/>
            </a:schemeClr>
          </a:solidFill>
        </p:spPr>
        <p:txBody>
          <a:bodyPr/>
          <a:lstStyle/>
          <a:p>
            <a:endParaRPr lang="en-SG" dirty="0"/>
          </a:p>
        </p:txBody>
      </p:sp>
      <p:sp>
        <p:nvSpPr>
          <p:cNvPr id="44" name="TextBox 5">
            <a:extLst>
              <a:ext uri="{FF2B5EF4-FFF2-40B4-BE49-F238E27FC236}">
                <a16:creationId xmlns:a16="http://schemas.microsoft.com/office/drawing/2014/main" id="{EAFD43D4-516B-02B5-CA53-119AC997ED9A}"/>
              </a:ext>
            </a:extLst>
          </p:cNvPr>
          <p:cNvSpPr txBox="1"/>
          <p:nvPr/>
        </p:nvSpPr>
        <p:spPr>
          <a:xfrm>
            <a:off x="663451" y="3113883"/>
            <a:ext cx="1336095" cy="1359453"/>
          </a:xfrm>
          <a:prstGeom prst="rect">
            <a:avLst/>
          </a:prstGeom>
        </p:spPr>
        <p:txBody>
          <a:bodyPr lIns="50800" tIns="50800" rIns="50800" bIns="50800" rtlCol="0" anchor="ctr"/>
          <a:lstStyle/>
          <a:p>
            <a:pPr algn="ctr">
              <a:lnSpc>
                <a:spcPts val="1960"/>
              </a:lnSpc>
              <a:spcBef>
                <a:spcPct val="0"/>
              </a:spcBef>
            </a:pPr>
            <a:endParaRPr>
              <a:highlight>
                <a:srgbClr val="FFFF00"/>
              </a:highlight>
            </a:endParaRPr>
          </a:p>
        </p:txBody>
      </p:sp>
      <p:sp>
        <p:nvSpPr>
          <p:cNvPr id="45" name="TextBox 44">
            <a:extLst>
              <a:ext uri="{FF2B5EF4-FFF2-40B4-BE49-F238E27FC236}">
                <a16:creationId xmlns:a16="http://schemas.microsoft.com/office/drawing/2014/main" id="{03EB9B98-182C-77B2-CE34-3DF2A7CEA1FF}"/>
              </a:ext>
            </a:extLst>
          </p:cNvPr>
          <p:cNvSpPr txBox="1"/>
          <p:nvPr/>
        </p:nvSpPr>
        <p:spPr>
          <a:xfrm>
            <a:off x="820028" y="3271789"/>
            <a:ext cx="1104196" cy="923330"/>
          </a:xfrm>
          <a:prstGeom prst="rect">
            <a:avLst/>
          </a:prstGeom>
          <a:noFill/>
        </p:spPr>
        <p:txBody>
          <a:bodyPr wrap="square" rtlCol="0">
            <a:spAutoFit/>
          </a:bodyPr>
          <a:lstStyle/>
          <a:p>
            <a:pPr algn="ctr"/>
            <a:r>
              <a:rPr lang="en-SG" b="1" dirty="0"/>
              <a:t>ISCA</a:t>
            </a:r>
          </a:p>
          <a:p>
            <a:pPr algn="ctr"/>
            <a:r>
              <a:rPr lang="en-SG" b="1" dirty="0"/>
              <a:t>CARES</a:t>
            </a:r>
          </a:p>
          <a:p>
            <a:pPr algn="ctr"/>
            <a:r>
              <a:rPr lang="en-SG" b="1" dirty="0"/>
              <a:t>BURSARY</a:t>
            </a:r>
          </a:p>
        </p:txBody>
      </p:sp>
      <p:pic>
        <p:nvPicPr>
          <p:cNvPr id="46" name="Graphic 45" descr="Graduation cap outline">
            <a:extLst>
              <a:ext uri="{FF2B5EF4-FFF2-40B4-BE49-F238E27FC236}">
                <a16:creationId xmlns:a16="http://schemas.microsoft.com/office/drawing/2014/main" id="{4605EDBE-7FDA-31F9-07D3-B8B05C4082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7383" y="1209940"/>
            <a:ext cx="838236" cy="838236"/>
          </a:xfrm>
          <a:prstGeom prst="rect">
            <a:avLst/>
          </a:prstGeom>
        </p:spPr>
      </p:pic>
      <p:pic>
        <p:nvPicPr>
          <p:cNvPr id="47" name="Graphic 46" descr="Graduation cap outline">
            <a:extLst>
              <a:ext uri="{FF2B5EF4-FFF2-40B4-BE49-F238E27FC236}">
                <a16:creationId xmlns:a16="http://schemas.microsoft.com/office/drawing/2014/main" id="{84D3B5E7-B5C4-2CB1-F712-D69A820AE6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4771" y="2599695"/>
            <a:ext cx="838236" cy="838236"/>
          </a:xfrm>
          <a:prstGeom prst="rect">
            <a:avLst/>
          </a:prstGeom>
        </p:spPr>
      </p:pic>
      <p:pic>
        <p:nvPicPr>
          <p:cNvPr id="48" name="Picture 6" descr="School, education, building, elementary, architecture, exterio icon - Download on Iconfinder">
            <a:extLst>
              <a:ext uri="{FF2B5EF4-FFF2-40B4-BE49-F238E27FC236}">
                <a16:creationId xmlns:a16="http://schemas.microsoft.com/office/drawing/2014/main" id="{89F96B9A-4125-06C4-4CFB-1168D8FE3EB6}"/>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6697328" y="4130327"/>
            <a:ext cx="564529" cy="5645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School, education, building, elementary, architecture, exterio icon - Download on Iconfinder">
            <a:extLst>
              <a:ext uri="{FF2B5EF4-FFF2-40B4-BE49-F238E27FC236}">
                <a16:creationId xmlns:a16="http://schemas.microsoft.com/office/drawing/2014/main" id="{45BD63A9-5716-A284-28B1-83060F72D186}"/>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6665926" y="5405218"/>
            <a:ext cx="564529" cy="56452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A8FD7575-1BD8-DD6C-6E22-5F054C15E9A4}"/>
              </a:ext>
            </a:extLst>
          </p:cNvPr>
          <p:cNvSpPr txBox="1"/>
          <p:nvPr/>
        </p:nvSpPr>
        <p:spPr>
          <a:xfrm>
            <a:off x="619436" y="5735574"/>
            <a:ext cx="5737685" cy="646331"/>
          </a:xfrm>
          <a:prstGeom prst="rect">
            <a:avLst/>
          </a:prstGeom>
          <a:noFill/>
        </p:spPr>
        <p:txBody>
          <a:bodyPr wrap="square">
            <a:spAutoFit/>
          </a:bodyPr>
          <a:lstStyle/>
          <a:p>
            <a:r>
              <a:rPr lang="en-SG" dirty="0">
                <a:hlinkClick r:id="rId7"/>
              </a:rPr>
              <a:t>https://isca.org.sg/about-us/isca-cares/our-programme/isca-cares-ambassador</a:t>
            </a:r>
            <a:endParaRPr lang="en-SG" dirty="0"/>
          </a:p>
        </p:txBody>
      </p:sp>
    </p:spTree>
    <p:extLst>
      <p:ext uri="{BB962C8B-B14F-4D97-AF65-F5344CB8AC3E}">
        <p14:creationId xmlns:p14="http://schemas.microsoft.com/office/powerpoint/2010/main" val="400458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7"/>
          <p:cNvSpPr/>
          <p:nvPr/>
        </p:nvSpPr>
        <p:spPr>
          <a:xfrm>
            <a:off x="0" y="6466294"/>
            <a:ext cx="12260207" cy="0"/>
          </a:xfrm>
          <a:prstGeom prst="line">
            <a:avLst/>
          </a:prstGeom>
          <a:ln w="38100" cap="flat">
            <a:solidFill>
              <a:srgbClr val="2254C5"/>
            </a:solidFill>
            <a:prstDash val="solid"/>
            <a:headEnd type="none" w="sm" len="sm"/>
            <a:tailEnd type="none" w="sm" len="sm"/>
          </a:ln>
        </p:spPr>
        <p:txBody>
          <a:bodyPr/>
          <a:lstStyle/>
          <a:p>
            <a:endParaRPr lang="en-SG" sz="1200"/>
          </a:p>
        </p:txBody>
      </p:sp>
      <p:sp>
        <p:nvSpPr>
          <p:cNvPr id="18" name="AutoShape 18"/>
          <p:cNvSpPr/>
          <p:nvPr/>
        </p:nvSpPr>
        <p:spPr>
          <a:xfrm>
            <a:off x="7897983" y="423137"/>
            <a:ext cx="4290842" cy="0"/>
          </a:xfrm>
          <a:prstGeom prst="line">
            <a:avLst/>
          </a:prstGeom>
          <a:ln w="28575" cap="flat">
            <a:solidFill>
              <a:srgbClr val="2254C5"/>
            </a:solidFill>
            <a:prstDash val="solid"/>
            <a:headEnd type="none" w="sm" len="sm"/>
            <a:tailEnd type="none" w="sm" len="sm"/>
          </a:ln>
        </p:spPr>
        <p:txBody>
          <a:bodyPr/>
          <a:lstStyle/>
          <a:p>
            <a:endParaRPr lang="en-SG" sz="1200"/>
          </a:p>
        </p:txBody>
      </p:sp>
      <p:pic>
        <p:nvPicPr>
          <p:cNvPr id="20" name="Picture 19">
            <a:extLst>
              <a:ext uri="{FF2B5EF4-FFF2-40B4-BE49-F238E27FC236}">
                <a16:creationId xmlns:a16="http://schemas.microsoft.com/office/drawing/2014/main" id="{B0097DF8-3643-00DF-0B33-FE6B61CB0074}"/>
              </a:ext>
            </a:extLst>
          </p:cNvPr>
          <p:cNvPicPr>
            <a:picLocks noChangeAspect="1"/>
          </p:cNvPicPr>
          <p:nvPr/>
        </p:nvPicPr>
        <p:blipFill>
          <a:blip r:embed="rId2"/>
          <a:stretch>
            <a:fillRect/>
          </a:stretch>
        </p:blipFill>
        <p:spPr>
          <a:xfrm>
            <a:off x="5924335" y="1043082"/>
            <a:ext cx="4662934" cy="5152579"/>
          </a:xfrm>
          <a:prstGeom prst="rect">
            <a:avLst/>
          </a:prstGeom>
        </p:spPr>
      </p:pic>
      <p:sp>
        <p:nvSpPr>
          <p:cNvPr id="21" name="TextBox 2">
            <a:extLst>
              <a:ext uri="{FF2B5EF4-FFF2-40B4-BE49-F238E27FC236}">
                <a16:creationId xmlns:a16="http://schemas.microsoft.com/office/drawing/2014/main" id="{27CD79B4-E1DC-76D3-11AD-EE93FF3818DC}"/>
              </a:ext>
            </a:extLst>
          </p:cNvPr>
          <p:cNvSpPr txBox="1"/>
          <p:nvPr/>
        </p:nvSpPr>
        <p:spPr>
          <a:xfrm>
            <a:off x="807864" y="3065565"/>
            <a:ext cx="3784462" cy="1107611"/>
          </a:xfrm>
          <a:prstGeom prst="rect">
            <a:avLst/>
          </a:prstGeom>
        </p:spPr>
        <p:txBody>
          <a:bodyPr wrap="square" lIns="0" tIns="0" rIns="0" bIns="0" rtlCol="0" anchor="t">
            <a:spAutoFit/>
          </a:bodyPr>
          <a:lstStyle/>
          <a:p>
            <a:pPr>
              <a:spcBef>
                <a:spcPct val="0"/>
              </a:spcBef>
            </a:pPr>
            <a:r>
              <a:rPr lang="en-US" sz="2399" dirty="0">
                <a:solidFill>
                  <a:srgbClr val="2254C5"/>
                </a:solidFill>
                <a:latin typeface="Arial Bold"/>
              </a:rPr>
              <a:t>To learn more about accountancy as a career, find out more here </a:t>
            </a:r>
            <a:endParaRPr lang="en-US" sz="1600" dirty="0">
              <a:cs typeface="Calibri"/>
            </a:endParaRPr>
          </a:p>
        </p:txBody>
      </p:sp>
      <p:sp>
        <p:nvSpPr>
          <p:cNvPr id="26" name="Arrow: Right 25">
            <a:extLst>
              <a:ext uri="{FF2B5EF4-FFF2-40B4-BE49-F238E27FC236}">
                <a16:creationId xmlns:a16="http://schemas.microsoft.com/office/drawing/2014/main" id="{685F0129-C160-4688-1BBF-643714BB6C68}"/>
              </a:ext>
            </a:extLst>
          </p:cNvPr>
          <p:cNvSpPr/>
          <p:nvPr/>
        </p:nvSpPr>
        <p:spPr>
          <a:xfrm>
            <a:off x="4592326" y="3440030"/>
            <a:ext cx="581095" cy="36374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200"/>
          </a:p>
        </p:txBody>
      </p:sp>
      <p:sp>
        <p:nvSpPr>
          <p:cNvPr id="2" name="TextBox 8">
            <a:extLst>
              <a:ext uri="{FF2B5EF4-FFF2-40B4-BE49-F238E27FC236}">
                <a16:creationId xmlns:a16="http://schemas.microsoft.com/office/drawing/2014/main" id="{F5E69594-C055-A71D-DA60-61B03D6C2B1D}"/>
              </a:ext>
            </a:extLst>
          </p:cNvPr>
          <p:cNvSpPr txBox="1"/>
          <p:nvPr/>
        </p:nvSpPr>
        <p:spPr>
          <a:xfrm>
            <a:off x="657185" y="286276"/>
            <a:ext cx="8798207" cy="734368"/>
          </a:xfrm>
          <a:prstGeom prst="rect">
            <a:avLst/>
          </a:prstGeom>
        </p:spPr>
        <p:txBody>
          <a:bodyPr wrap="square" lIns="0" tIns="0" rIns="0" bIns="0" rtlCol="0" anchor="t">
            <a:spAutoFit/>
          </a:bodyPr>
          <a:lstStyle/>
          <a:p>
            <a:pPr>
              <a:lnSpc>
                <a:spcPts val="6344"/>
              </a:lnSpc>
            </a:pPr>
            <a:r>
              <a:rPr lang="en-US" sz="3600" dirty="0">
                <a:solidFill>
                  <a:srgbClr val="2254C5"/>
                </a:solidFill>
                <a:latin typeface="Arial Bold"/>
              </a:rPr>
              <a:t>Your Next Steps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46629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sp>
        <p:nvSpPr>
          <p:cNvPr id="3" name="AutoShape 3"/>
          <p:cNvSpPr/>
          <p:nvPr/>
        </p:nvSpPr>
        <p:spPr>
          <a:xfrm>
            <a:off x="7897983" y="668239"/>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27" name="AutoShape 2">
            <a:extLst>
              <a:ext uri="{FF2B5EF4-FFF2-40B4-BE49-F238E27FC236}">
                <a16:creationId xmlns:a16="http://schemas.microsoft.com/office/drawing/2014/main" id="{5735588F-622B-4B8A-5D4E-20165C79FFAF}"/>
              </a:ext>
            </a:extLst>
          </p:cNvPr>
          <p:cNvSpPr/>
          <p:nvPr/>
        </p:nvSpPr>
        <p:spPr>
          <a:xfrm>
            <a:off x="0" y="646629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grpSp>
        <p:nvGrpSpPr>
          <p:cNvPr id="29" name="Group 28">
            <a:extLst>
              <a:ext uri="{FF2B5EF4-FFF2-40B4-BE49-F238E27FC236}">
                <a16:creationId xmlns:a16="http://schemas.microsoft.com/office/drawing/2014/main" id="{3F722845-151F-A4CC-CC50-7845BC1F2D0D}"/>
              </a:ext>
            </a:extLst>
          </p:cNvPr>
          <p:cNvGrpSpPr/>
          <p:nvPr/>
        </p:nvGrpSpPr>
        <p:grpSpPr>
          <a:xfrm>
            <a:off x="5895642" y="1842755"/>
            <a:ext cx="1588901" cy="1567129"/>
            <a:chOff x="9860297" y="3244628"/>
            <a:chExt cx="2383972" cy="2351306"/>
          </a:xfrm>
        </p:grpSpPr>
        <p:sp>
          <p:nvSpPr>
            <p:cNvPr id="30" name="Oval 29">
              <a:extLst>
                <a:ext uri="{FF2B5EF4-FFF2-40B4-BE49-F238E27FC236}">
                  <a16:creationId xmlns:a16="http://schemas.microsoft.com/office/drawing/2014/main" id="{E66FC25C-548D-1D0F-7811-59B33068EF20}"/>
                </a:ext>
              </a:extLst>
            </p:cNvPr>
            <p:cNvSpPr/>
            <p:nvPr/>
          </p:nvSpPr>
          <p:spPr>
            <a:xfrm>
              <a:off x="9860297" y="3244628"/>
              <a:ext cx="2383972" cy="235130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200" dirty="0"/>
            </a:p>
          </p:txBody>
        </p:sp>
        <p:pic>
          <p:nvPicPr>
            <p:cNvPr id="31" name="Graphic 30" descr="Office worker male with solid fill">
              <a:extLst>
                <a:ext uri="{FF2B5EF4-FFF2-40B4-BE49-F238E27FC236}">
                  <a16:creationId xmlns:a16="http://schemas.microsoft.com/office/drawing/2014/main" id="{EA6E27EC-9E47-E700-B2D0-22DF153BD4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1057" y="3424577"/>
              <a:ext cx="1922452" cy="1922452"/>
            </a:xfrm>
            <a:prstGeom prst="rect">
              <a:avLst/>
            </a:prstGeom>
          </p:spPr>
        </p:pic>
      </p:grpSp>
      <p:grpSp>
        <p:nvGrpSpPr>
          <p:cNvPr id="32" name="Group 31">
            <a:extLst>
              <a:ext uri="{FF2B5EF4-FFF2-40B4-BE49-F238E27FC236}">
                <a16:creationId xmlns:a16="http://schemas.microsoft.com/office/drawing/2014/main" id="{E343FD1B-3751-1D5B-979C-51694ED6FAE9}"/>
              </a:ext>
            </a:extLst>
          </p:cNvPr>
          <p:cNvGrpSpPr/>
          <p:nvPr/>
        </p:nvGrpSpPr>
        <p:grpSpPr>
          <a:xfrm>
            <a:off x="1024429" y="1884220"/>
            <a:ext cx="1588901" cy="1567129"/>
            <a:chOff x="2549415" y="3171029"/>
            <a:chExt cx="2383972" cy="2351306"/>
          </a:xfrm>
        </p:grpSpPr>
        <p:sp>
          <p:nvSpPr>
            <p:cNvPr id="33" name="Oval 32">
              <a:extLst>
                <a:ext uri="{FF2B5EF4-FFF2-40B4-BE49-F238E27FC236}">
                  <a16:creationId xmlns:a16="http://schemas.microsoft.com/office/drawing/2014/main" id="{D317661C-F669-4848-0B08-F031A07EB7A7}"/>
                </a:ext>
              </a:extLst>
            </p:cNvPr>
            <p:cNvSpPr/>
            <p:nvPr/>
          </p:nvSpPr>
          <p:spPr>
            <a:xfrm>
              <a:off x="2549415" y="3171029"/>
              <a:ext cx="2383972" cy="235130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200" dirty="0"/>
            </a:p>
          </p:txBody>
        </p:sp>
        <p:pic>
          <p:nvPicPr>
            <p:cNvPr id="34" name="Graphic 33" descr="Office worker male with solid fill">
              <a:extLst>
                <a:ext uri="{FF2B5EF4-FFF2-40B4-BE49-F238E27FC236}">
                  <a16:creationId xmlns:a16="http://schemas.microsoft.com/office/drawing/2014/main" id="{B511B558-91F1-4C1F-94DB-40B22A2DF9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0174" y="3385455"/>
              <a:ext cx="1922453" cy="1922453"/>
            </a:xfrm>
            <a:prstGeom prst="rect">
              <a:avLst/>
            </a:prstGeom>
          </p:spPr>
        </p:pic>
      </p:grpSp>
      <p:sp>
        <p:nvSpPr>
          <p:cNvPr id="35" name="TextBox 34">
            <a:extLst>
              <a:ext uri="{FF2B5EF4-FFF2-40B4-BE49-F238E27FC236}">
                <a16:creationId xmlns:a16="http://schemas.microsoft.com/office/drawing/2014/main" id="{79739310-9949-5B9A-B415-AAA00B8C368F}"/>
              </a:ext>
            </a:extLst>
          </p:cNvPr>
          <p:cNvSpPr txBox="1"/>
          <p:nvPr/>
        </p:nvSpPr>
        <p:spPr>
          <a:xfrm>
            <a:off x="2745364" y="1884220"/>
            <a:ext cx="2097518" cy="1733488"/>
          </a:xfrm>
          <a:prstGeom prst="rect">
            <a:avLst/>
          </a:prstGeom>
          <a:noFill/>
        </p:spPr>
        <p:txBody>
          <a:bodyPr wrap="square" rtlCol="0">
            <a:spAutoFit/>
          </a:bodyPr>
          <a:lstStyle/>
          <a:p>
            <a:r>
              <a:rPr lang="en-SG" sz="2133" b="1" dirty="0">
                <a:latin typeface="Arial" panose="020B0604020202020204" pitchFamily="34" charset="0"/>
                <a:cs typeface="Arial" panose="020B0604020202020204" pitchFamily="34" charset="0"/>
              </a:rPr>
              <a:t>Accounting firms providing professional services</a:t>
            </a:r>
          </a:p>
        </p:txBody>
      </p:sp>
      <p:sp>
        <p:nvSpPr>
          <p:cNvPr id="36" name="TextBox 35">
            <a:extLst>
              <a:ext uri="{FF2B5EF4-FFF2-40B4-BE49-F238E27FC236}">
                <a16:creationId xmlns:a16="http://schemas.microsoft.com/office/drawing/2014/main" id="{E4BEADAE-D58E-27BC-6247-896AF09D0FBE}"/>
              </a:ext>
            </a:extLst>
          </p:cNvPr>
          <p:cNvSpPr txBox="1"/>
          <p:nvPr/>
        </p:nvSpPr>
        <p:spPr>
          <a:xfrm>
            <a:off x="7638343" y="1842755"/>
            <a:ext cx="3036323" cy="1733488"/>
          </a:xfrm>
          <a:prstGeom prst="rect">
            <a:avLst/>
          </a:prstGeom>
          <a:noFill/>
        </p:spPr>
        <p:txBody>
          <a:bodyPr wrap="square" rtlCol="0">
            <a:spAutoFit/>
          </a:bodyPr>
          <a:lstStyle/>
          <a:p>
            <a:r>
              <a:rPr lang="en-SG" sz="2133" b="1" dirty="0">
                <a:latin typeface="Arial" panose="020B0604020202020204" pitchFamily="34" charset="0"/>
                <a:cs typeface="Arial" panose="020B0604020202020204" pitchFamily="34" charset="0"/>
              </a:rPr>
              <a:t>Commercial teams in businesses</a:t>
            </a:r>
          </a:p>
          <a:p>
            <a:r>
              <a:rPr lang="en-SG" sz="2133" b="1" dirty="0">
                <a:latin typeface="Arial" panose="020B0604020202020204" pitchFamily="34" charset="0"/>
                <a:cs typeface="Arial" panose="020B0604020202020204" pitchFamily="34" charset="0"/>
              </a:rPr>
              <a:t>i.e. in-house finance &amp; accounting functions</a:t>
            </a:r>
          </a:p>
        </p:txBody>
      </p:sp>
      <p:sp>
        <p:nvSpPr>
          <p:cNvPr id="37" name="TextBox 36">
            <a:extLst>
              <a:ext uri="{FF2B5EF4-FFF2-40B4-BE49-F238E27FC236}">
                <a16:creationId xmlns:a16="http://schemas.microsoft.com/office/drawing/2014/main" id="{06DD48A6-F8E0-91FD-CA42-304DD7CB2594}"/>
              </a:ext>
            </a:extLst>
          </p:cNvPr>
          <p:cNvSpPr txBox="1"/>
          <p:nvPr/>
        </p:nvSpPr>
        <p:spPr>
          <a:xfrm>
            <a:off x="913919" y="3451348"/>
            <a:ext cx="4479111" cy="1507785"/>
          </a:xfrm>
          <a:prstGeom prst="rect">
            <a:avLst/>
          </a:prstGeom>
          <a:noFill/>
        </p:spPr>
        <p:txBody>
          <a:bodyPr wrap="none" rtlCol="0">
            <a:spAutoFit/>
          </a:bodyPr>
          <a:lstStyle/>
          <a:p>
            <a:r>
              <a:rPr lang="en-SG" sz="9198" b="1" dirty="0">
                <a:solidFill>
                  <a:srgbClr val="F88379"/>
                </a:solidFill>
                <a:latin typeface="Arial" panose="020B0604020202020204" pitchFamily="34" charset="0"/>
                <a:cs typeface="Arial" panose="020B0604020202020204" pitchFamily="34" charset="0"/>
              </a:rPr>
              <a:t>~20,000</a:t>
            </a:r>
          </a:p>
        </p:txBody>
      </p:sp>
      <p:cxnSp>
        <p:nvCxnSpPr>
          <p:cNvPr id="38" name="Straight Connector 37">
            <a:extLst>
              <a:ext uri="{FF2B5EF4-FFF2-40B4-BE49-F238E27FC236}">
                <a16:creationId xmlns:a16="http://schemas.microsoft.com/office/drawing/2014/main" id="{7495B023-542E-64C1-2D28-BF25CAC88A91}"/>
              </a:ext>
            </a:extLst>
          </p:cNvPr>
          <p:cNvCxnSpPr/>
          <p:nvPr/>
        </p:nvCxnSpPr>
        <p:spPr>
          <a:xfrm>
            <a:off x="640435" y="4910463"/>
            <a:ext cx="4923581" cy="0"/>
          </a:xfrm>
          <a:prstGeom prst="line">
            <a:avLst/>
          </a:prstGeom>
          <a:ln w="76200"/>
        </p:spPr>
        <p:style>
          <a:lnRef idx="3">
            <a:schemeClr val="dk1"/>
          </a:lnRef>
          <a:fillRef idx="0">
            <a:schemeClr val="dk1"/>
          </a:fillRef>
          <a:effectRef idx="2">
            <a:schemeClr val="dk1"/>
          </a:effectRef>
          <a:fontRef idx="minor">
            <a:schemeClr val="tx1"/>
          </a:fontRef>
        </p:style>
      </p:cxnSp>
      <p:sp>
        <p:nvSpPr>
          <p:cNvPr id="39" name="TextBox 38">
            <a:extLst>
              <a:ext uri="{FF2B5EF4-FFF2-40B4-BE49-F238E27FC236}">
                <a16:creationId xmlns:a16="http://schemas.microsoft.com/office/drawing/2014/main" id="{068C8254-112E-CAA2-B9A0-3BD5534626D1}"/>
              </a:ext>
            </a:extLst>
          </p:cNvPr>
          <p:cNvSpPr txBox="1"/>
          <p:nvPr/>
        </p:nvSpPr>
        <p:spPr>
          <a:xfrm>
            <a:off x="6198770" y="3433520"/>
            <a:ext cx="5134739" cy="1507785"/>
          </a:xfrm>
          <a:prstGeom prst="rect">
            <a:avLst/>
          </a:prstGeom>
          <a:noFill/>
        </p:spPr>
        <p:txBody>
          <a:bodyPr wrap="none" rtlCol="0">
            <a:spAutoFit/>
          </a:bodyPr>
          <a:lstStyle/>
          <a:p>
            <a:r>
              <a:rPr lang="en-SG" sz="9198" b="1" dirty="0">
                <a:solidFill>
                  <a:srgbClr val="5E7DCF"/>
                </a:solidFill>
                <a:latin typeface="Arial" panose="020B0604020202020204" pitchFamily="34" charset="0"/>
                <a:cs typeface="Arial" panose="020B0604020202020204" pitchFamily="34" charset="0"/>
              </a:rPr>
              <a:t>~100,000</a:t>
            </a:r>
          </a:p>
        </p:txBody>
      </p:sp>
      <p:cxnSp>
        <p:nvCxnSpPr>
          <p:cNvPr id="40" name="Straight Connector 39">
            <a:extLst>
              <a:ext uri="{FF2B5EF4-FFF2-40B4-BE49-F238E27FC236}">
                <a16:creationId xmlns:a16="http://schemas.microsoft.com/office/drawing/2014/main" id="{5A25B24E-3C64-F499-F736-66C18D106377}"/>
              </a:ext>
            </a:extLst>
          </p:cNvPr>
          <p:cNvCxnSpPr/>
          <p:nvPr/>
        </p:nvCxnSpPr>
        <p:spPr>
          <a:xfrm>
            <a:off x="6306754" y="4910463"/>
            <a:ext cx="4923581" cy="0"/>
          </a:xfrm>
          <a:prstGeom prst="line">
            <a:avLst/>
          </a:prstGeom>
          <a:ln w="76200"/>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FD56BE28-C66D-98E0-A3D9-5146A2018FB1}"/>
              </a:ext>
            </a:extLst>
          </p:cNvPr>
          <p:cNvSpPr txBox="1"/>
          <p:nvPr/>
        </p:nvSpPr>
        <p:spPr>
          <a:xfrm>
            <a:off x="1610509" y="4928291"/>
            <a:ext cx="3078087" cy="379463"/>
          </a:xfrm>
          <a:prstGeom prst="rect">
            <a:avLst/>
          </a:prstGeom>
          <a:noFill/>
        </p:spPr>
        <p:txBody>
          <a:bodyPr wrap="none" rtlCol="0">
            <a:spAutoFit/>
          </a:bodyPr>
          <a:lstStyle/>
          <a:p>
            <a:r>
              <a:rPr lang="en-SG" sz="1866" b="1" dirty="0">
                <a:latin typeface="Arial" panose="020B0604020202020204" pitchFamily="34" charset="0"/>
                <a:cs typeface="Arial" panose="020B0604020202020204" pitchFamily="34" charset="0"/>
              </a:rPr>
              <a:t>accounting professionals</a:t>
            </a:r>
          </a:p>
        </p:txBody>
      </p:sp>
      <p:sp>
        <p:nvSpPr>
          <p:cNvPr id="42" name="TextBox 41">
            <a:extLst>
              <a:ext uri="{FF2B5EF4-FFF2-40B4-BE49-F238E27FC236}">
                <a16:creationId xmlns:a16="http://schemas.microsoft.com/office/drawing/2014/main" id="{0CC8BB70-5BD5-2DD1-EB1F-BCA145F2F9B1}"/>
              </a:ext>
            </a:extLst>
          </p:cNvPr>
          <p:cNvSpPr txBox="1"/>
          <p:nvPr/>
        </p:nvSpPr>
        <p:spPr>
          <a:xfrm>
            <a:off x="7330743" y="4928291"/>
            <a:ext cx="3078087" cy="379463"/>
          </a:xfrm>
          <a:prstGeom prst="rect">
            <a:avLst/>
          </a:prstGeom>
          <a:noFill/>
        </p:spPr>
        <p:txBody>
          <a:bodyPr wrap="none" rtlCol="0">
            <a:spAutoFit/>
          </a:bodyPr>
          <a:lstStyle/>
          <a:p>
            <a:r>
              <a:rPr lang="en-SG" sz="1866" b="1" dirty="0">
                <a:latin typeface="Arial" panose="020B0604020202020204" pitchFamily="34" charset="0"/>
                <a:cs typeface="Arial" panose="020B0604020202020204" pitchFamily="34" charset="0"/>
              </a:rPr>
              <a:t>accounting professionals</a:t>
            </a:r>
          </a:p>
        </p:txBody>
      </p:sp>
      <p:sp>
        <p:nvSpPr>
          <p:cNvPr id="43" name="TextBox 42">
            <a:extLst>
              <a:ext uri="{FF2B5EF4-FFF2-40B4-BE49-F238E27FC236}">
                <a16:creationId xmlns:a16="http://schemas.microsoft.com/office/drawing/2014/main" id="{11C44BFB-43C9-C20E-4AEE-45C73F6B7800}"/>
              </a:ext>
            </a:extLst>
          </p:cNvPr>
          <p:cNvSpPr txBox="1"/>
          <p:nvPr/>
        </p:nvSpPr>
        <p:spPr>
          <a:xfrm>
            <a:off x="5415245" y="5751788"/>
            <a:ext cx="1326004" cy="379463"/>
          </a:xfrm>
          <a:prstGeom prst="rect">
            <a:avLst/>
          </a:prstGeom>
          <a:noFill/>
        </p:spPr>
        <p:txBody>
          <a:bodyPr wrap="none" rtlCol="0">
            <a:spAutoFit/>
          </a:bodyPr>
          <a:lstStyle/>
          <a:p>
            <a:r>
              <a:rPr lang="en-SG" sz="1866" b="1" dirty="0">
                <a:latin typeface="Arial" panose="020B0604020202020204" pitchFamily="34" charset="0"/>
                <a:cs typeface="Arial" panose="020B0604020202020204" pitchFamily="34" charset="0"/>
              </a:rPr>
              <a:t>Functions</a:t>
            </a:r>
          </a:p>
        </p:txBody>
      </p:sp>
      <p:sp>
        <p:nvSpPr>
          <p:cNvPr id="44" name="Rectangle 43">
            <a:extLst>
              <a:ext uri="{FF2B5EF4-FFF2-40B4-BE49-F238E27FC236}">
                <a16:creationId xmlns:a16="http://schemas.microsoft.com/office/drawing/2014/main" id="{B51F9941-4CE8-E824-E38B-99FFA8B0065F}"/>
              </a:ext>
            </a:extLst>
          </p:cNvPr>
          <p:cNvSpPr/>
          <p:nvPr/>
        </p:nvSpPr>
        <p:spPr>
          <a:xfrm>
            <a:off x="1339198" y="5470709"/>
            <a:ext cx="3569585" cy="922512"/>
          </a:xfrm>
          <a:prstGeom prst="rect">
            <a:avLst/>
          </a:prstGeom>
          <a:solidFill>
            <a:srgbClr val="F883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00" b="1" dirty="0">
                <a:latin typeface="Arial" panose="020B0604020202020204" pitchFamily="34" charset="0"/>
                <a:cs typeface="Arial" panose="020B0604020202020204" pitchFamily="34" charset="0"/>
              </a:rPr>
              <a:t>Audit, corporate support, </a:t>
            </a:r>
          </a:p>
          <a:p>
            <a:pPr algn="ctr"/>
            <a:r>
              <a:rPr lang="en-SG" sz="1600" b="1" dirty="0">
                <a:latin typeface="Arial" panose="020B0604020202020204" pitchFamily="34" charset="0"/>
                <a:cs typeface="Arial" panose="020B0604020202020204" pitchFamily="34" charset="0"/>
              </a:rPr>
              <a:t>tax compliance, business advisory</a:t>
            </a:r>
          </a:p>
        </p:txBody>
      </p:sp>
      <p:sp>
        <p:nvSpPr>
          <p:cNvPr id="45" name="Rectangle 44">
            <a:extLst>
              <a:ext uri="{FF2B5EF4-FFF2-40B4-BE49-F238E27FC236}">
                <a16:creationId xmlns:a16="http://schemas.microsoft.com/office/drawing/2014/main" id="{94B36EDF-F41D-61DA-1542-542EC783331E}"/>
              </a:ext>
            </a:extLst>
          </p:cNvPr>
          <p:cNvSpPr/>
          <p:nvPr/>
        </p:nvSpPr>
        <p:spPr>
          <a:xfrm>
            <a:off x="7118356" y="5464893"/>
            <a:ext cx="3632490" cy="922512"/>
          </a:xfrm>
          <a:prstGeom prst="rect">
            <a:avLst/>
          </a:prstGeom>
          <a:solidFill>
            <a:srgbClr val="5E7D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00" b="1" dirty="0">
                <a:latin typeface="Arial" panose="020B0604020202020204" pitchFamily="34" charset="0"/>
                <a:cs typeface="Arial" panose="020B0604020202020204" pitchFamily="34" charset="0"/>
              </a:rPr>
              <a:t>Internal audit, financial planning and analysis, treasury, tax</a:t>
            </a:r>
          </a:p>
        </p:txBody>
      </p:sp>
      <p:sp>
        <p:nvSpPr>
          <p:cNvPr id="5" name="TextBox 4">
            <a:extLst>
              <a:ext uri="{FF2B5EF4-FFF2-40B4-BE49-F238E27FC236}">
                <a16:creationId xmlns:a16="http://schemas.microsoft.com/office/drawing/2014/main" id="{A93B3C23-CD38-4CBA-F834-97F24063D858}"/>
              </a:ext>
            </a:extLst>
          </p:cNvPr>
          <p:cNvSpPr txBox="1"/>
          <p:nvPr/>
        </p:nvSpPr>
        <p:spPr>
          <a:xfrm>
            <a:off x="310883" y="796984"/>
            <a:ext cx="11949324" cy="757323"/>
          </a:xfrm>
          <a:prstGeom prst="rect">
            <a:avLst/>
          </a:prstGeom>
          <a:noFill/>
        </p:spPr>
        <p:txBody>
          <a:bodyPr wrap="square">
            <a:spAutoFit/>
          </a:bodyPr>
          <a:lstStyle/>
          <a:p>
            <a:pPr>
              <a:lnSpc>
                <a:spcPts val="5692"/>
              </a:lnSpc>
            </a:pPr>
            <a:r>
              <a:rPr lang="en-US" sz="4000" dirty="0">
                <a:solidFill>
                  <a:srgbClr val="2254C5"/>
                </a:solidFill>
                <a:latin typeface="Arial Bold"/>
              </a:rPr>
              <a:t>THIS IS ACCOUNTANCY: FACTS &amp; FIGURES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F0D86-7841-D2D5-1F9F-1AE8B5BAB3B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7998500-9916-A354-D93B-69846532C1FC}"/>
              </a:ext>
            </a:extLst>
          </p:cNvPr>
          <p:cNvSpPr/>
          <p:nvPr/>
        </p:nvSpPr>
        <p:spPr>
          <a:xfrm>
            <a:off x="7897983" y="42313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4" name="TextBox 4">
            <a:extLst>
              <a:ext uri="{FF2B5EF4-FFF2-40B4-BE49-F238E27FC236}">
                <a16:creationId xmlns:a16="http://schemas.microsoft.com/office/drawing/2014/main" id="{B2F5D856-06EB-7508-8064-6CB87DE4A7CB}"/>
              </a:ext>
            </a:extLst>
          </p:cNvPr>
          <p:cNvSpPr txBox="1"/>
          <p:nvPr/>
        </p:nvSpPr>
        <p:spPr>
          <a:xfrm>
            <a:off x="6264415" y="2875641"/>
            <a:ext cx="4747311" cy="2459519"/>
          </a:xfrm>
          <a:prstGeom prst="rect">
            <a:avLst/>
          </a:prstGeom>
        </p:spPr>
        <p:txBody>
          <a:bodyPr wrap="square" lIns="0" tIns="0" rIns="0" bIns="0" rtlCol="0" anchor="t">
            <a:spAutoFit/>
          </a:bodyPr>
          <a:lstStyle/>
          <a:p>
            <a:pPr>
              <a:lnSpc>
                <a:spcPts val="4945"/>
              </a:lnSpc>
            </a:pPr>
            <a:r>
              <a:rPr lang="en-US" sz="3532" dirty="0">
                <a:solidFill>
                  <a:srgbClr val="2254C5"/>
                </a:solidFill>
                <a:latin typeface="Arial"/>
              </a:rPr>
              <a:t>... just going through balance sheets and accounts in the backroom.                                                                                                                                                                                                                                                                                                                                                                                                                                                                                                                                                                                                                                                                                                                                                                                                                                                                                                                                                                                                                                                                        </a:t>
            </a:r>
          </a:p>
        </p:txBody>
      </p:sp>
      <p:sp>
        <p:nvSpPr>
          <p:cNvPr id="5" name="TextBox 5">
            <a:extLst>
              <a:ext uri="{FF2B5EF4-FFF2-40B4-BE49-F238E27FC236}">
                <a16:creationId xmlns:a16="http://schemas.microsoft.com/office/drawing/2014/main" id="{F37BC218-282C-89BA-D7E9-6472D53A5D3C}"/>
              </a:ext>
            </a:extLst>
          </p:cNvPr>
          <p:cNvSpPr txBox="1"/>
          <p:nvPr/>
        </p:nvSpPr>
        <p:spPr>
          <a:xfrm>
            <a:off x="5565639" y="1490753"/>
            <a:ext cx="6066867" cy="730969"/>
          </a:xfrm>
          <a:prstGeom prst="rect">
            <a:avLst/>
          </a:prstGeom>
        </p:spPr>
        <p:txBody>
          <a:bodyPr wrap="square" lIns="0" tIns="0" rIns="0" bIns="0" rtlCol="0" anchor="t">
            <a:spAutoFit/>
          </a:bodyPr>
          <a:lstStyle/>
          <a:p>
            <a:pPr>
              <a:lnSpc>
                <a:spcPts val="5692"/>
              </a:lnSpc>
            </a:pPr>
            <a:r>
              <a:rPr lang="en-US" sz="4800" dirty="0">
                <a:solidFill>
                  <a:srgbClr val="2254C5"/>
                </a:solidFill>
                <a:latin typeface="Arial Bold"/>
              </a:rPr>
              <a:t>Accountancy is not </a:t>
            </a:r>
          </a:p>
        </p:txBody>
      </p:sp>
      <p:sp>
        <p:nvSpPr>
          <p:cNvPr id="8" name="AutoShape 3">
            <a:extLst>
              <a:ext uri="{FF2B5EF4-FFF2-40B4-BE49-F238E27FC236}">
                <a16:creationId xmlns:a16="http://schemas.microsoft.com/office/drawing/2014/main" id="{BDFC2489-5DC0-7DD9-1EFB-A90D563784D6}"/>
              </a:ext>
            </a:extLst>
          </p:cNvPr>
          <p:cNvSpPr/>
          <p:nvPr/>
        </p:nvSpPr>
        <p:spPr>
          <a:xfrm>
            <a:off x="0" y="648483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pic>
        <p:nvPicPr>
          <p:cNvPr id="6" name="Picture 5" descr="A person sitting at a desk with papers and a calculator&#10;&#10;AI-generated content may be incorrect.">
            <a:extLst>
              <a:ext uri="{FF2B5EF4-FFF2-40B4-BE49-F238E27FC236}">
                <a16:creationId xmlns:a16="http://schemas.microsoft.com/office/drawing/2014/main" id="{42F10984-AFF0-050D-AFFD-DDB632DF6215}"/>
              </a:ext>
            </a:extLst>
          </p:cNvPr>
          <p:cNvPicPr>
            <a:picLocks noChangeAspect="1"/>
          </p:cNvPicPr>
          <p:nvPr/>
        </p:nvPicPr>
        <p:blipFill>
          <a:blip r:embed="rId2"/>
          <a:stretch>
            <a:fillRect/>
          </a:stretch>
        </p:blipFill>
        <p:spPr>
          <a:xfrm>
            <a:off x="556318" y="1561189"/>
            <a:ext cx="4376377" cy="4376377"/>
          </a:xfrm>
          <a:prstGeom prst="rect">
            <a:avLst/>
          </a:prstGeom>
        </p:spPr>
      </p:pic>
    </p:spTree>
    <p:extLst>
      <p:ext uri="{BB962C8B-B14F-4D97-AF65-F5344CB8AC3E}">
        <p14:creationId xmlns:p14="http://schemas.microsoft.com/office/powerpoint/2010/main" val="318908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897983" y="42313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4" name="TextBox 4"/>
          <p:cNvSpPr txBox="1"/>
          <p:nvPr/>
        </p:nvSpPr>
        <p:spPr>
          <a:xfrm>
            <a:off x="6257509" y="2881997"/>
            <a:ext cx="5522125" cy="3089885"/>
          </a:xfrm>
          <a:prstGeom prst="rect">
            <a:avLst/>
          </a:prstGeom>
        </p:spPr>
        <p:txBody>
          <a:bodyPr wrap="square" lIns="0" tIns="0" rIns="0" bIns="0" rtlCol="0" anchor="t">
            <a:spAutoFit/>
          </a:bodyPr>
          <a:lstStyle/>
          <a:p>
            <a:pPr>
              <a:lnSpc>
                <a:spcPts val="4945"/>
              </a:lnSpc>
            </a:pPr>
            <a:r>
              <a:rPr lang="en-US" sz="3600" dirty="0">
                <a:latin typeface="Arial" panose="020B0604020202020204" pitchFamily="34" charset="0"/>
                <a:cs typeface="Arial" panose="020B0604020202020204" pitchFamily="34" charset="0"/>
              </a:rPr>
              <a:t> ….</a:t>
            </a:r>
            <a:r>
              <a:rPr lang="en-US" sz="3600" dirty="0">
                <a:solidFill>
                  <a:srgbClr val="2254C5"/>
                </a:solidFill>
                <a:latin typeface="Arial"/>
              </a:rPr>
              <a:t> about driving business decisions, ensuring financial integrity, and creating value for companies and society.</a:t>
            </a:r>
            <a:endParaRPr lang="en-US" sz="3532" dirty="0">
              <a:solidFill>
                <a:srgbClr val="2254C5"/>
              </a:solidFill>
              <a:latin typeface="Arial" panose="020B0604020202020204" pitchFamily="34" charset="0"/>
              <a:cs typeface="Arial" panose="020B0604020202020204" pitchFamily="34" charset="0"/>
            </a:endParaRPr>
          </a:p>
        </p:txBody>
      </p:sp>
      <p:sp>
        <p:nvSpPr>
          <p:cNvPr id="5" name="TextBox 5"/>
          <p:cNvSpPr txBox="1"/>
          <p:nvPr/>
        </p:nvSpPr>
        <p:spPr>
          <a:xfrm>
            <a:off x="5764343" y="1363923"/>
            <a:ext cx="5607450" cy="730969"/>
          </a:xfrm>
          <a:prstGeom prst="rect">
            <a:avLst/>
          </a:prstGeom>
        </p:spPr>
        <p:txBody>
          <a:bodyPr lIns="0" tIns="0" rIns="0" bIns="0" rtlCol="0" anchor="t">
            <a:spAutoFit/>
          </a:bodyPr>
          <a:lstStyle/>
          <a:p>
            <a:pPr>
              <a:lnSpc>
                <a:spcPts val="5692"/>
              </a:lnSpc>
            </a:pPr>
            <a:r>
              <a:rPr lang="en-US" sz="4800" dirty="0">
                <a:solidFill>
                  <a:srgbClr val="2254C5"/>
                </a:solidFill>
                <a:latin typeface="Arial Bold"/>
              </a:rPr>
              <a:t>Accountancy is...</a:t>
            </a:r>
          </a:p>
        </p:txBody>
      </p:sp>
      <p:sp>
        <p:nvSpPr>
          <p:cNvPr id="8" name="AutoShape 3">
            <a:extLst>
              <a:ext uri="{FF2B5EF4-FFF2-40B4-BE49-F238E27FC236}">
                <a16:creationId xmlns:a16="http://schemas.microsoft.com/office/drawing/2014/main" id="{ADD86FE6-C9A9-27F4-86D6-BA16E5D46DD8}"/>
              </a:ext>
            </a:extLst>
          </p:cNvPr>
          <p:cNvSpPr/>
          <p:nvPr/>
        </p:nvSpPr>
        <p:spPr>
          <a:xfrm>
            <a:off x="0" y="648483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sp>
        <p:nvSpPr>
          <p:cNvPr id="3" name="AutoShape 2" descr="A futuristic accountant in a high-tech office, analyzing financial data on a holographic screen. The accountant is using AI-powered tools, blockchain ledgers, and predictive analytics to drive business decisions. The background includes digital charts, ESG (Environmental, Social, and Governance) reports, and financial integrity symbols. The scene conveys innovation, strategy, and value creation for both business and society.">
            <a:extLst>
              <a:ext uri="{FF2B5EF4-FFF2-40B4-BE49-F238E27FC236}">
                <a16:creationId xmlns:a16="http://schemas.microsoft.com/office/drawing/2014/main" id="{D9CD3D38-A6EB-A5B8-9D91-4688174E89E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10" name="Picture 9">
            <a:extLst>
              <a:ext uri="{FF2B5EF4-FFF2-40B4-BE49-F238E27FC236}">
                <a16:creationId xmlns:a16="http://schemas.microsoft.com/office/drawing/2014/main" id="{744DD002-137B-FBE8-CF7B-0F09CA915728}"/>
              </a:ext>
            </a:extLst>
          </p:cNvPr>
          <p:cNvPicPr>
            <a:picLocks noChangeAspect="1"/>
          </p:cNvPicPr>
          <p:nvPr/>
        </p:nvPicPr>
        <p:blipFill>
          <a:blip r:embed="rId2"/>
          <a:stretch>
            <a:fillRect/>
          </a:stretch>
        </p:blipFill>
        <p:spPr>
          <a:xfrm>
            <a:off x="483326" y="1417958"/>
            <a:ext cx="4471120" cy="44411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897983" y="44167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3" name="AutoShape 3"/>
          <p:cNvSpPr/>
          <p:nvPr/>
        </p:nvSpPr>
        <p:spPr>
          <a:xfrm>
            <a:off x="0" y="648483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grpSp>
        <p:nvGrpSpPr>
          <p:cNvPr id="4" name="Group 4"/>
          <p:cNvGrpSpPr/>
          <p:nvPr/>
        </p:nvGrpSpPr>
        <p:grpSpPr>
          <a:xfrm>
            <a:off x="6764017" y="1526172"/>
            <a:ext cx="4429876" cy="1092703"/>
            <a:chOff x="0" y="0"/>
            <a:chExt cx="1750530" cy="431798"/>
          </a:xfrm>
        </p:grpSpPr>
        <p:sp>
          <p:nvSpPr>
            <p:cNvPr id="5" name="Freeform 5"/>
            <p:cNvSpPr/>
            <p:nvPr/>
          </p:nvSpPr>
          <p:spPr>
            <a:xfrm>
              <a:off x="0" y="0"/>
              <a:ext cx="1750530" cy="431798"/>
            </a:xfrm>
            <a:custGeom>
              <a:avLst/>
              <a:gdLst/>
              <a:ahLst/>
              <a:cxnLst/>
              <a:rect l="l" t="t" r="r" b="b"/>
              <a:pathLst>
                <a:path w="1750530" h="431798">
                  <a:moveTo>
                    <a:pt x="59405" y="0"/>
                  </a:moveTo>
                  <a:lnTo>
                    <a:pt x="1691125" y="0"/>
                  </a:lnTo>
                  <a:cubicBezTo>
                    <a:pt x="1723934" y="0"/>
                    <a:pt x="1750530" y="26597"/>
                    <a:pt x="1750530" y="59405"/>
                  </a:cubicBezTo>
                  <a:lnTo>
                    <a:pt x="1750530" y="372393"/>
                  </a:lnTo>
                  <a:cubicBezTo>
                    <a:pt x="1750530" y="388148"/>
                    <a:pt x="1744272" y="403258"/>
                    <a:pt x="1733131" y="414398"/>
                  </a:cubicBezTo>
                  <a:cubicBezTo>
                    <a:pt x="1721990" y="425539"/>
                    <a:pt x="1706881" y="431798"/>
                    <a:pt x="1691125" y="431798"/>
                  </a:cubicBezTo>
                  <a:lnTo>
                    <a:pt x="59405" y="431798"/>
                  </a:lnTo>
                  <a:cubicBezTo>
                    <a:pt x="26597" y="431798"/>
                    <a:pt x="0" y="405201"/>
                    <a:pt x="0" y="372393"/>
                  </a:cubicBezTo>
                  <a:lnTo>
                    <a:pt x="0" y="59405"/>
                  </a:lnTo>
                  <a:cubicBezTo>
                    <a:pt x="0" y="26597"/>
                    <a:pt x="26597" y="0"/>
                    <a:pt x="59405" y="0"/>
                  </a:cubicBezTo>
                  <a:close/>
                </a:path>
              </a:pathLst>
            </a:custGeom>
            <a:solidFill>
              <a:srgbClr val="2254C5"/>
            </a:solidFill>
          </p:spPr>
          <p:txBody>
            <a:bodyPr/>
            <a:lstStyle/>
            <a:p>
              <a:endParaRPr lang="en-SG" sz="1200" dirty="0"/>
            </a:p>
          </p:txBody>
        </p:sp>
        <p:sp>
          <p:nvSpPr>
            <p:cNvPr id="6" name="TextBox 6"/>
            <p:cNvSpPr txBox="1"/>
            <p:nvPr/>
          </p:nvSpPr>
          <p:spPr>
            <a:xfrm>
              <a:off x="0" y="-38100"/>
              <a:ext cx="1750530" cy="469898"/>
            </a:xfrm>
            <a:prstGeom prst="rect">
              <a:avLst/>
            </a:prstGeom>
          </p:spPr>
          <p:txBody>
            <a:bodyPr lIns="33858" tIns="33858" rIns="33858" bIns="33858" rtlCol="0" anchor="ctr"/>
            <a:lstStyle/>
            <a:p>
              <a:pPr algn="ctr">
                <a:lnSpc>
                  <a:spcPts val="1680"/>
                </a:lnSpc>
              </a:pPr>
              <a:endParaRPr sz="1200" dirty="0"/>
            </a:p>
          </p:txBody>
        </p:sp>
      </p:grpSp>
      <p:sp>
        <p:nvSpPr>
          <p:cNvPr id="7" name="Freeform 7"/>
          <p:cNvSpPr/>
          <p:nvPr/>
        </p:nvSpPr>
        <p:spPr>
          <a:xfrm>
            <a:off x="531712" y="1925501"/>
            <a:ext cx="5562699" cy="3560896"/>
          </a:xfrm>
          <a:custGeom>
            <a:avLst/>
            <a:gdLst/>
            <a:ahLst/>
            <a:cxnLst/>
            <a:rect l="l" t="t" r="r" b="b"/>
            <a:pathLst>
              <a:path w="7868543" h="5346167">
                <a:moveTo>
                  <a:pt x="0" y="0"/>
                </a:moveTo>
                <a:lnTo>
                  <a:pt x="7868543" y="0"/>
                </a:lnTo>
                <a:lnTo>
                  <a:pt x="7868543" y="5346168"/>
                </a:lnTo>
                <a:lnTo>
                  <a:pt x="0" y="5346168"/>
                </a:lnTo>
                <a:lnTo>
                  <a:pt x="0" y="0"/>
                </a:lnTo>
                <a:close/>
              </a:path>
            </a:pathLst>
          </a:custGeom>
          <a:blipFill>
            <a:blip r:embed="rId3"/>
            <a:stretch>
              <a:fillRect/>
            </a:stretch>
          </a:blipFill>
        </p:spPr>
        <p:txBody>
          <a:bodyPr/>
          <a:lstStyle/>
          <a:p>
            <a:endParaRPr lang="en-SG" sz="1200" dirty="0"/>
          </a:p>
        </p:txBody>
      </p:sp>
      <p:sp>
        <p:nvSpPr>
          <p:cNvPr id="8" name="TextBox 8"/>
          <p:cNvSpPr txBox="1"/>
          <p:nvPr/>
        </p:nvSpPr>
        <p:spPr>
          <a:xfrm>
            <a:off x="694997" y="513813"/>
            <a:ext cx="11493828" cy="738215"/>
          </a:xfrm>
          <a:prstGeom prst="rect">
            <a:avLst/>
          </a:prstGeom>
        </p:spPr>
        <p:txBody>
          <a:bodyPr wrap="square" lIns="0" tIns="0" rIns="0" bIns="0" rtlCol="0" anchor="t">
            <a:spAutoFit/>
          </a:bodyPr>
          <a:lstStyle/>
          <a:p>
            <a:pPr>
              <a:lnSpc>
                <a:spcPts val="6344"/>
              </a:lnSpc>
            </a:pPr>
            <a:r>
              <a:rPr lang="en-US" sz="4400" dirty="0">
                <a:solidFill>
                  <a:srgbClr val="2254C5"/>
                </a:solidFill>
                <a:latin typeface="Arial Bold"/>
              </a:rPr>
              <a:t>Why Choose Accountancy?</a:t>
            </a:r>
          </a:p>
        </p:txBody>
      </p:sp>
      <p:sp>
        <p:nvSpPr>
          <p:cNvPr id="9" name="TextBox 9"/>
          <p:cNvSpPr txBox="1"/>
          <p:nvPr/>
        </p:nvSpPr>
        <p:spPr>
          <a:xfrm>
            <a:off x="6927117" y="1739840"/>
            <a:ext cx="4245284" cy="677108"/>
          </a:xfrm>
          <a:prstGeom prst="rect">
            <a:avLst/>
          </a:prstGeom>
        </p:spPr>
        <p:txBody>
          <a:bodyPr wrap="square" lIns="0" tIns="0" rIns="0" bIns="0" rtlCol="0" anchor="t">
            <a:spAutoFit/>
          </a:bodyPr>
          <a:lstStyle/>
          <a:p>
            <a:pPr marL="0" indent="0">
              <a:buNone/>
            </a:pPr>
            <a:r>
              <a:rPr lang="en-US" sz="2200" b="1" dirty="0">
                <a:solidFill>
                  <a:schemeClr val="bg1"/>
                </a:solidFill>
                <a:latin typeface="Arial"/>
                <a:cs typeface="Arial"/>
              </a:rPr>
              <a:t>REWARDING &amp; DYNAMIC CAREER </a:t>
            </a:r>
            <a:endParaRPr lang="en-US" sz="2200" dirty="0">
              <a:solidFill>
                <a:schemeClr val="bg1"/>
              </a:solidFill>
              <a:latin typeface="Arial"/>
              <a:cs typeface="Arial"/>
            </a:endParaRPr>
          </a:p>
        </p:txBody>
      </p:sp>
      <p:grpSp>
        <p:nvGrpSpPr>
          <p:cNvPr id="10" name="Group 10"/>
          <p:cNvGrpSpPr/>
          <p:nvPr/>
        </p:nvGrpSpPr>
        <p:grpSpPr>
          <a:xfrm>
            <a:off x="6764017" y="3182973"/>
            <a:ext cx="4429876" cy="1092703"/>
            <a:chOff x="0" y="0"/>
            <a:chExt cx="1750530" cy="431798"/>
          </a:xfrm>
        </p:grpSpPr>
        <p:sp>
          <p:nvSpPr>
            <p:cNvPr id="11" name="Freeform 11"/>
            <p:cNvSpPr/>
            <p:nvPr/>
          </p:nvSpPr>
          <p:spPr>
            <a:xfrm>
              <a:off x="0" y="0"/>
              <a:ext cx="1750530" cy="431798"/>
            </a:xfrm>
            <a:custGeom>
              <a:avLst/>
              <a:gdLst/>
              <a:ahLst/>
              <a:cxnLst/>
              <a:rect l="l" t="t" r="r" b="b"/>
              <a:pathLst>
                <a:path w="1750530" h="431798">
                  <a:moveTo>
                    <a:pt x="59405" y="0"/>
                  </a:moveTo>
                  <a:lnTo>
                    <a:pt x="1691125" y="0"/>
                  </a:lnTo>
                  <a:cubicBezTo>
                    <a:pt x="1723934" y="0"/>
                    <a:pt x="1750530" y="26597"/>
                    <a:pt x="1750530" y="59405"/>
                  </a:cubicBezTo>
                  <a:lnTo>
                    <a:pt x="1750530" y="372393"/>
                  </a:lnTo>
                  <a:cubicBezTo>
                    <a:pt x="1750530" y="388148"/>
                    <a:pt x="1744272" y="403258"/>
                    <a:pt x="1733131" y="414398"/>
                  </a:cubicBezTo>
                  <a:cubicBezTo>
                    <a:pt x="1721990" y="425539"/>
                    <a:pt x="1706881" y="431798"/>
                    <a:pt x="1691125" y="431798"/>
                  </a:cubicBezTo>
                  <a:lnTo>
                    <a:pt x="59405" y="431798"/>
                  </a:lnTo>
                  <a:cubicBezTo>
                    <a:pt x="26597" y="431798"/>
                    <a:pt x="0" y="405201"/>
                    <a:pt x="0" y="372393"/>
                  </a:cubicBezTo>
                  <a:lnTo>
                    <a:pt x="0" y="59405"/>
                  </a:lnTo>
                  <a:cubicBezTo>
                    <a:pt x="0" y="26597"/>
                    <a:pt x="26597" y="0"/>
                    <a:pt x="59405" y="0"/>
                  </a:cubicBezTo>
                  <a:close/>
                </a:path>
              </a:pathLst>
            </a:custGeom>
            <a:solidFill>
              <a:srgbClr val="2254C5"/>
            </a:solidFill>
          </p:spPr>
          <p:txBody>
            <a:bodyPr/>
            <a:lstStyle/>
            <a:p>
              <a:endParaRPr lang="en-SG" sz="1200" dirty="0"/>
            </a:p>
          </p:txBody>
        </p:sp>
        <p:sp>
          <p:nvSpPr>
            <p:cNvPr id="12" name="TextBox 12"/>
            <p:cNvSpPr txBox="1"/>
            <p:nvPr/>
          </p:nvSpPr>
          <p:spPr>
            <a:xfrm>
              <a:off x="0" y="-38100"/>
              <a:ext cx="1750530" cy="469898"/>
            </a:xfrm>
            <a:prstGeom prst="rect">
              <a:avLst/>
            </a:prstGeom>
          </p:spPr>
          <p:txBody>
            <a:bodyPr lIns="33858" tIns="33858" rIns="33858" bIns="33858" rtlCol="0" anchor="ctr"/>
            <a:lstStyle/>
            <a:p>
              <a:pPr algn="ctr">
                <a:lnSpc>
                  <a:spcPts val="1680"/>
                </a:lnSpc>
              </a:pPr>
              <a:endParaRPr sz="1200" dirty="0"/>
            </a:p>
          </p:txBody>
        </p:sp>
      </p:grpSp>
      <p:sp>
        <p:nvSpPr>
          <p:cNvPr id="13" name="TextBox 13"/>
          <p:cNvSpPr txBox="1"/>
          <p:nvPr/>
        </p:nvSpPr>
        <p:spPr>
          <a:xfrm>
            <a:off x="6936535" y="3390933"/>
            <a:ext cx="3993684" cy="677108"/>
          </a:xfrm>
          <a:prstGeom prst="rect">
            <a:avLst/>
          </a:prstGeom>
        </p:spPr>
        <p:txBody>
          <a:bodyPr wrap="square" lIns="0" tIns="0" rIns="0" bIns="0" rtlCol="0" anchor="t">
            <a:spAutoFit/>
          </a:bodyPr>
          <a:lstStyle/>
          <a:p>
            <a:pPr marL="0" indent="0">
              <a:buNone/>
            </a:pPr>
            <a:r>
              <a:rPr lang="en-US" sz="2200" b="1" dirty="0">
                <a:solidFill>
                  <a:schemeClr val="bg1"/>
                </a:solidFill>
                <a:latin typeface="Arial"/>
                <a:cs typeface="Arial"/>
              </a:rPr>
              <a:t>PROGRESSION &amp; GROWTH OPPORTUNITIES </a:t>
            </a:r>
            <a:endParaRPr lang="en-US" sz="2200" dirty="0">
              <a:solidFill>
                <a:schemeClr val="bg1"/>
              </a:solidFill>
              <a:latin typeface="Arial"/>
              <a:cs typeface="Arial"/>
            </a:endParaRPr>
          </a:p>
        </p:txBody>
      </p:sp>
      <p:grpSp>
        <p:nvGrpSpPr>
          <p:cNvPr id="14" name="Group 14"/>
          <p:cNvGrpSpPr/>
          <p:nvPr/>
        </p:nvGrpSpPr>
        <p:grpSpPr>
          <a:xfrm>
            <a:off x="6764017" y="4846979"/>
            <a:ext cx="4429876" cy="1092703"/>
            <a:chOff x="0" y="0"/>
            <a:chExt cx="1750530" cy="431798"/>
          </a:xfrm>
        </p:grpSpPr>
        <p:sp>
          <p:nvSpPr>
            <p:cNvPr id="15" name="Freeform 15"/>
            <p:cNvSpPr/>
            <p:nvPr/>
          </p:nvSpPr>
          <p:spPr>
            <a:xfrm>
              <a:off x="0" y="0"/>
              <a:ext cx="1750530" cy="431798"/>
            </a:xfrm>
            <a:custGeom>
              <a:avLst/>
              <a:gdLst/>
              <a:ahLst/>
              <a:cxnLst/>
              <a:rect l="l" t="t" r="r" b="b"/>
              <a:pathLst>
                <a:path w="1750530" h="431798">
                  <a:moveTo>
                    <a:pt x="59405" y="0"/>
                  </a:moveTo>
                  <a:lnTo>
                    <a:pt x="1691125" y="0"/>
                  </a:lnTo>
                  <a:cubicBezTo>
                    <a:pt x="1723934" y="0"/>
                    <a:pt x="1750530" y="26597"/>
                    <a:pt x="1750530" y="59405"/>
                  </a:cubicBezTo>
                  <a:lnTo>
                    <a:pt x="1750530" y="372393"/>
                  </a:lnTo>
                  <a:cubicBezTo>
                    <a:pt x="1750530" y="388148"/>
                    <a:pt x="1744272" y="403258"/>
                    <a:pt x="1733131" y="414398"/>
                  </a:cubicBezTo>
                  <a:cubicBezTo>
                    <a:pt x="1721990" y="425539"/>
                    <a:pt x="1706881" y="431798"/>
                    <a:pt x="1691125" y="431798"/>
                  </a:cubicBezTo>
                  <a:lnTo>
                    <a:pt x="59405" y="431798"/>
                  </a:lnTo>
                  <a:cubicBezTo>
                    <a:pt x="26597" y="431798"/>
                    <a:pt x="0" y="405201"/>
                    <a:pt x="0" y="372393"/>
                  </a:cubicBezTo>
                  <a:lnTo>
                    <a:pt x="0" y="59405"/>
                  </a:lnTo>
                  <a:cubicBezTo>
                    <a:pt x="0" y="26597"/>
                    <a:pt x="26597" y="0"/>
                    <a:pt x="59405" y="0"/>
                  </a:cubicBezTo>
                  <a:close/>
                </a:path>
              </a:pathLst>
            </a:custGeom>
            <a:solidFill>
              <a:srgbClr val="2254C5"/>
            </a:solidFill>
          </p:spPr>
          <p:txBody>
            <a:bodyPr/>
            <a:lstStyle/>
            <a:p>
              <a:endParaRPr lang="en-SG" sz="1200" dirty="0"/>
            </a:p>
          </p:txBody>
        </p:sp>
        <p:sp>
          <p:nvSpPr>
            <p:cNvPr id="16" name="TextBox 16"/>
            <p:cNvSpPr txBox="1"/>
            <p:nvPr/>
          </p:nvSpPr>
          <p:spPr>
            <a:xfrm>
              <a:off x="0" y="-38100"/>
              <a:ext cx="1750530" cy="469898"/>
            </a:xfrm>
            <a:prstGeom prst="rect">
              <a:avLst/>
            </a:prstGeom>
          </p:spPr>
          <p:txBody>
            <a:bodyPr lIns="33858" tIns="33858" rIns="33858" bIns="33858" rtlCol="0" anchor="ctr"/>
            <a:lstStyle/>
            <a:p>
              <a:pPr algn="ctr">
                <a:lnSpc>
                  <a:spcPts val="1680"/>
                </a:lnSpc>
              </a:pPr>
              <a:endParaRPr sz="1200" dirty="0"/>
            </a:p>
          </p:txBody>
        </p:sp>
      </p:grpSp>
      <p:sp>
        <p:nvSpPr>
          <p:cNvPr id="17" name="TextBox 17"/>
          <p:cNvSpPr txBox="1"/>
          <p:nvPr/>
        </p:nvSpPr>
        <p:spPr>
          <a:xfrm>
            <a:off x="7052310" y="4975933"/>
            <a:ext cx="3994899" cy="759888"/>
          </a:xfrm>
          <a:prstGeom prst="rect">
            <a:avLst/>
          </a:prstGeom>
        </p:spPr>
        <p:txBody>
          <a:bodyPr wrap="square" lIns="0" tIns="0" rIns="0" bIns="0" rtlCol="0" anchor="t">
            <a:spAutoFit/>
          </a:bodyPr>
          <a:lstStyle/>
          <a:p>
            <a:pPr>
              <a:lnSpc>
                <a:spcPts val="3081"/>
              </a:lnSpc>
            </a:pPr>
            <a:r>
              <a:rPr lang="en-US" sz="2200" b="1" dirty="0">
                <a:solidFill>
                  <a:schemeClr val="bg1"/>
                </a:solidFill>
                <a:latin typeface="Arial"/>
                <a:cs typeface="Arial"/>
              </a:rPr>
              <a:t>PURPOSEFUL WORK THAT IMPACTS BUSINESSES </a:t>
            </a:r>
            <a:endParaRPr lang="en-US" sz="2200" dirty="0">
              <a:solidFill>
                <a:schemeClr val="bg1"/>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516B6F3-2D35-8B72-1845-8433B9525300}"/>
              </a:ext>
            </a:extLst>
          </p:cNvPr>
          <p:cNvPicPr>
            <a:picLocks noChangeAspect="1"/>
          </p:cNvPicPr>
          <p:nvPr/>
        </p:nvPicPr>
        <p:blipFill rotWithShape="1">
          <a:blip r:embed="rId2">
            <a:alphaModFix amt="35000"/>
            <a:duotone>
              <a:prstClr val="black"/>
              <a:schemeClr val="accent5">
                <a:tint val="45000"/>
                <a:satMod val="400000"/>
              </a:schemeClr>
            </a:duotone>
          </a:blip>
          <a:srcRect l="9393" t="30791" r="2210"/>
          <a:stretch/>
        </p:blipFill>
        <p:spPr>
          <a:xfrm>
            <a:off x="-1" y="893"/>
            <a:ext cx="12188826" cy="6888506"/>
          </a:xfrm>
          <a:prstGeom prst="rect">
            <a:avLst/>
          </a:prstGeom>
        </p:spPr>
      </p:pic>
      <p:sp>
        <p:nvSpPr>
          <p:cNvPr id="2" name="AutoShape 2"/>
          <p:cNvSpPr/>
          <p:nvPr/>
        </p:nvSpPr>
        <p:spPr>
          <a:xfrm>
            <a:off x="0" y="646629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sp>
        <p:nvSpPr>
          <p:cNvPr id="3" name="AutoShape 3"/>
          <p:cNvSpPr/>
          <p:nvPr/>
        </p:nvSpPr>
        <p:spPr>
          <a:xfrm>
            <a:off x="7897983" y="42313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6" name="TextBox 6"/>
          <p:cNvSpPr txBox="1"/>
          <p:nvPr/>
        </p:nvSpPr>
        <p:spPr>
          <a:xfrm>
            <a:off x="701488" y="705005"/>
            <a:ext cx="10589285" cy="660309"/>
          </a:xfrm>
          <a:prstGeom prst="rect">
            <a:avLst/>
          </a:prstGeom>
        </p:spPr>
        <p:txBody>
          <a:bodyPr lIns="0" tIns="0" rIns="0" bIns="0" rtlCol="0" anchor="t">
            <a:spAutoFit/>
          </a:bodyPr>
          <a:lstStyle/>
          <a:p>
            <a:pPr>
              <a:lnSpc>
                <a:spcPts val="5529"/>
              </a:lnSpc>
            </a:pPr>
            <a:r>
              <a:rPr lang="en-US" sz="4400" dirty="0">
                <a:solidFill>
                  <a:srgbClr val="2254C5"/>
                </a:solidFill>
                <a:latin typeface="Arial Bold"/>
              </a:rPr>
              <a:t>Demand for accountancy talent is high</a:t>
            </a:r>
            <a:endParaRPr lang="en-US" sz="4400" strike="sngStrike" dirty="0">
              <a:solidFill>
                <a:srgbClr val="2254C5"/>
              </a:solidFill>
              <a:latin typeface="Arial Bold"/>
              <a:cs typeface="Arial Bold"/>
            </a:endParaRPr>
          </a:p>
        </p:txBody>
      </p:sp>
      <p:grpSp>
        <p:nvGrpSpPr>
          <p:cNvPr id="14" name="Group 13">
            <a:extLst>
              <a:ext uri="{FF2B5EF4-FFF2-40B4-BE49-F238E27FC236}">
                <a16:creationId xmlns:a16="http://schemas.microsoft.com/office/drawing/2014/main" id="{5F4DA6FC-BF25-715C-E0CE-FAEB6243DA8C}"/>
              </a:ext>
            </a:extLst>
          </p:cNvPr>
          <p:cNvGrpSpPr/>
          <p:nvPr/>
        </p:nvGrpSpPr>
        <p:grpSpPr>
          <a:xfrm>
            <a:off x="701488" y="1503133"/>
            <a:ext cx="10589285" cy="4779694"/>
            <a:chOff x="697267" y="3273981"/>
            <a:chExt cx="16893462" cy="6541381"/>
          </a:xfrm>
          <a:noFill/>
        </p:grpSpPr>
        <p:grpSp>
          <p:nvGrpSpPr>
            <p:cNvPr id="16" name="Group 7">
              <a:extLst>
                <a:ext uri="{FF2B5EF4-FFF2-40B4-BE49-F238E27FC236}">
                  <a16:creationId xmlns:a16="http://schemas.microsoft.com/office/drawing/2014/main" id="{9A8BEEB8-AB4D-FA0A-8FC7-4B9424149940}"/>
                </a:ext>
              </a:extLst>
            </p:cNvPr>
            <p:cNvGrpSpPr/>
            <p:nvPr/>
          </p:nvGrpSpPr>
          <p:grpSpPr>
            <a:xfrm>
              <a:off x="697267" y="3273981"/>
              <a:ext cx="16893462" cy="6541381"/>
              <a:chOff x="-87291" y="-68100"/>
              <a:chExt cx="4449307" cy="1722833"/>
            </a:xfrm>
            <a:grpFill/>
          </p:grpSpPr>
          <p:sp>
            <p:nvSpPr>
              <p:cNvPr id="20" name="Freeform 8">
                <a:extLst>
                  <a:ext uri="{FF2B5EF4-FFF2-40B4-BE49-F238E27FC236}">
                    <a16:creationId xmlns:a16="http://schemas.microsoft.com/office/drawing/2014/main" id="{A0387EDF-CA79-C812-11DF-53E09318886A}"/>
                  </a:ext>
                </a:extLst>
              </p:cNvPr>
              <p:cNvSpPr/>
              <p:nvPr/>
            </p:nvSpPr>
            <p:spPr>
              <a:xfrm>
                <a:off x="-87291" y="-68100"/>
                <a:ext cx="4449307" cy="1722833"/>
              </a:xfrm>
              <a:custGeom>
                <a:avLst/>
                <a:gdLst/>
                <a:ahLst/>
                <a:cxnLst/>
                <a:rect l="l" t="t" r="r" b="b"/>
                <a:pathLst>
                  <a:path w="4274726" h="1508017">
                    <a:moveTo>
                      <a:pt x="24327" y="0"/>
                    </a:moveTo>
                    <a:lnTo>
                      <a:pt x="4250399" y="0"/>
                    </a:lnTo>
                    <a:cubicBezTo>
                      <a:pt x="4263834" y="0"/>
                      <a:pt x="4274726" y="10891"/>
                      <a:pt x="4274726" y="24327"/>
                    </a:cubicBezTo>
                    <a:lnTo>
                      <a:pt x="4274726" y="1483690"/>
                    </a:lnTo>
                    <a:cubicBezTo>
                      <a:pt x="4274726" y="1497126"/>
                      <a:pt x="4263834" y="1508017"/>
                      <a:pt x="4250399" y="1508017"/>
                    </a:cubicBezTo>
                    <a:lnTo>
                      <a:pt x="24327" y="1508017"/>
                    </a:lnTo>
                    <a:cubicBezTo>
                      <a:pt x="10891" y="1508017"/>
                      <a:pt x="0" y="1497126"/>
                      <a:pt x="0" y="1483690"/>
                    </a:cubicBezTo>
                    <a:lnTo>
                      <a:pt x="0" y="24327"/>
                    </a:lnTo>
                    <a:cubicBezTo>
                      <a:pt x="0" y="10891"/>
                      <a:pt x="10891" y="0"/>
                      <a:pt x="24327" y="0"/>
                    </a:cubicBezTo>
                    <a:close/>
                  </a:path>
                </a:pathLst>
              </a:custGeom>
              <a:grpFill/>
              <a:ln w="95250" cap="rnd">
                <a:solidFill>
                  <a:srgbClr val="F88D83"/>
                </a:solidFill>
                <a:prstDash val="solid"/>
                <a:round/>
              </a:ln>
            </p:spPr>
            <p:txBody>
              <a:bodyPr/>
              <a:lstStyle/>
              <a:p>
                <a:endParaRPr lang="en-SG" sz="1200" dirty="0"/>
              </a:p>
            </p:txBody>
          </p:sp>
          <p:sp>
            <p:nvSpPr>
              <p:cNvPr id="21" name="TextBox 9">
                <a:extLst>
                  <a:ext uri="{FF2B5EF4-FFF2-40B4-BE49-F238E27FC236}">
                    <a16:creationId xmlns:a16="http://schemas.microsoft.com/office/drawing/2014/main" id="{54524ED0-9005-BD3D-8B99-0F7853B5E7D4}"/>
                  </a:ext>
                </a:extLst>
              </p:cNvPr>
              <p:cNvSpPr txBox="1"/>
              <p:nvPr/>
            </p:nvSpPr>
            <p:spPr>
              <a:xfrm>
                <a:off x="0" y="-38100"/>
                <a:ext cx="4274726" cy="1546117"/>
              </a:xfrm>
              <a:prstGeom prst="rect">
                <a:avLst/>
              </a:prstGeom>
              <a:grpFill/>
            </p:spPr>
            <p:txBody>
              <a:bodyPr lIns="33858" tIns="33858" rIns="33858" bIns="33858" rtlCol="0" anchor="ctr"/>
              <a:lstStyle/>
              <a:p>
                <a:pPr algn="ctr">
                  <a:lnSpc>
                    <a:spcPts val="1680"/>
                  </a:lnSpc>
                </a:pPr>
                <a:endParaRPr sz="1200" dirty="0"/>
              </a:p>
            </p:txBody>
          </p:sp>
        </p:grpSp>
        <p:sp>
          <p:nvSpPr>
            <p:cNvPr id="17" name="TextBox 10">
              <a:extLst>
                <a:ext uri="{FF2B5EF4-FFF2-40B4-BE49-F238E27FC236}">
                  <a16:creationId xmlns:a16="http://schemas.microsoft.com/office/drawing/2014/main" id="{26CF3A12-E15F-3D44-5FCD-D8EC604FA279}"/>
                </a:ext>
              </a:extLst>
            </p:cNvPr>
            <p:cNvSpPr txBox="1"/>
            <p:nvPr/>
          </p:nvSpPr>
          <p:spPr>
            <a:xfrm>
              <a:off x="5130703" y="3853909"/>
              <a:ext cx="11769288" cy="5436319"/>
            </a:xfrm>
            <a:prstGeom prst="rect">
              <a:avLst/>
            </a:prstGeom>
            <a:grpFill/>
          </p:spPr>
          <p:txBody>
            <a:bodyPr wrap="square" lIns="0" tIns="0" rIns="0" bIns="0" rtlCol="0" anchor="t">
              <a:spAutoFit/>
            </a:bodyPr>
            <a:lstStyle/>
            <a:p>
              <a:pPr marL="201456" lvl="1">
                <a:lnSpc>
                  <a:spcPts val="2612"/>
                </a:lnSpc>
              </a:pPr>
              <a:r>
                <a:rPr lang="en-US" sz="1866" dirty="0">
                  <a:solidFill>
                    <a:srgbClr val="000000"/>
                  </a:solidFill>
                  <a:latin typeface="Arial" panose="020B0604020202020204" pitchFamily="34" charset="0"/>
                  <a:cs typeface="Arial" panose="020B0604020202020204" pitchFamily="34" charset="0"/>
                </a:rPr>
                <a:t>Singapore is a financial business hub. There is </a:t>
              </a:r>
              <a:r>
                <a:rPr lang="en-US" sz="1866" b="1" dirty="0">
                  <a:solidFill>
                    <a:srgbClr val="000000"/>
                  </a:solidFill>
                  <a:latin typeface="Arial" panose="020B0604020202020204" pitchFamily="34" charset="0"/>
                  <a:cs typeface="Arial" panose="020B0604020202020204" pitchFamily="34" charset="0"/>
                </a:rPr>
                <a:t>high demand for accountancy services and accountancy professionals</a:t>
              </a:r>
              <a:r>
                <a:rPr lang="en-US" sz="1866" dirty="0">
                  <a:solidFill>
                    <a:srgbClr val="000000"/>
                  </a:solidFill>
                  <a:latin typeface="Arial" panose="020B0604020202020204" pitchFamily="34" charset="0"/>
                  <a:cs typeface="Arial" panose="020B0604020202020204" pitchFamily="34" charset="0"/>
                </a:rPr>
                <a:t>.</a:t>
              </a:r>
            </a:p>
            <a:p>
              <a:pPr marL="201456" lvl="1">
                <a:lnSpc>
                  <a:spcPts val="2612"/>
                </a:lnSpc>
              </a:pPr>
              <a:endParaRPr lang="en-US" sz="1866" dirty="0">
                <a:solidFill>
                  <a:srgbClr val="000000"/>
                </a:solidFill>
                <a:latin typeface="Arial" panose="020B0604020202020204" pitchFamily="34" charset="0"/>
                <a:cs typeface="Arial" panose="020B0604020202020204" pitchFamily="34" charset="0"/>
              </a:endParaRPr>
            </a:p>
            <a:p>
              <a:pPr marL="201456" lvl="1">
                <a:lnSpc>
                  <a:spcPts val="2612"/>
                </a:lnSpc>
              </a:pPr>
              <a:endParaRPr lang="en-US" sz="1866" dirty="0">
                <a:solidFill>
                  <a:srgbClr val="000000"/>
                </a:solidFill>
                <a:latin typeface="Arial" panose="020B0604020202020204" pitchFamily="34" charset="0"/>
                <a:cs typeface="Arial" panose="020B0604020202020204" pitchFamily="34" charset="0"/>
              </a:endParaRPr>
            </a:p>
            <a:p>
              <a:pPr marL="201456" lvl="1">
                <a:lnSpc>
                  <a:spcPts val="2612"/>
                </a:lnSpc>
              </a:pPr>
              <a:r>
                <a:rPr lang="en-US" sz="1866" dirty="0">
                  <a:solidFill>
                    <a:srgbClr val="000000"/>
                  </a:solidFill>
                  <a:latin typeface="Arial Bold"/>
                </a:rPr>
                <a:t>Emerging trends</a:t>
              </a:r>
              <a:r>
                <a:rPr lang="en-US" sz="1866" dirty="0">
                  <a:solidFill>
                    <a:srgbClr val="000000"/>
                  </a:solidFill>
                  <a:latin typeface="Arial"/>
                </a:rPr>
                <a:t> such as new technologies, heightened expectations of accountants to protect public interest, and increased focus on ESG </a:t>
              </a:r>
              <a:r>
                <a:rPr lang="en-US" sz="1866" dirty="0">
                  <a:solidFill>
                    <a:srgbClr val="000000"/>
                  </a:solidFill>
                  <a:latin typeface="Arial Bold"/>
                </a:rPr>
                <a:t>will add to the demand for accountants</a:t>
              </a:r>
              <a:r>
                <a:rPr lang="en-US" sz="1866" dirty="0">
                  <a:solidFill>
                    <a:srgbClr val="000000"/>
                  </a:solidFill>
                  <a:latin typeface="Arial"/>
                </a:rPr>
                <a:t>.</a:t>
              </a:r>
            </a:p>
            <a:p>
              <a:pPr marL="402489" lvl="1" indent="-201033">
                <a:lnSpc>
                  <a:spcPts val="2612"/>
                </a:lnSpc>
                <a:buFont typeface="Arial"/>
                <a:buChar char="•"/>
              </a:pPr>
              <a:endParaRPr lang="en-US" sz="1866" dirty="0">
                <a:solidFill>
                  <a:srgbClr val="000000"/>
                </a:solidFill>
                <a:latin typeface="Arial"/>
              </a:endParaRPr>
            </a:p>
            <a:p>
              <a:pPr marL="402489" lvl="1" indent="-201033">
                <a:lnSpc>
                  <a:spcPts val="2612"/>
                </a:lnSpc>
                <a:buFont typeface="Arial"/>
                <a:buChar char="•"/>
              </a:pPr>
              <a:endParaRPr lang="en-US" sz="1866" dirty="0">
                <a:solidFill>
                  <a:srgbClr val="000000"/>
                </a:solidFill>
                <a:latin typeface="Arial"/>
              </a:endParaRPr>
            </a:p>
            <a:p>
              <a:pPr marL="201456" lvl="1">
                <a:lnSpc>
                  <a:spcPts val="2612"/>
                </a:lnSpc>
              </a:pPr>
              <a:r>
                <a:rPr lang="en-US" sz="1866" dirty="0">
                  <a:solidFill>
                    <a:srgbClr val="000000"/>
                  </a:solidFill>
                  <a:latin typeface="Arial Bold"/>
                </a:rPr>
                <a:t>New areas of growth</a:t>
              </a:r>
              <a:r>
                <a:rPr lang="en-US" sz="1866" dirty="0">
                  <a:solidFill>
                    <a:srgbClr val="000000"/>
                  </a:solidFill>
                  <a:latin typeface="Arial"/>
                </a:rPr>
                <a:t> in sustainability reporting and assurance, IT audits, business valuation, financial forensics etc., offer new opportunities for accountants.</a:t>
              </a:r>
            </a:p>
          </p:txBody>
        </p:sp>
      </p:grpSp>
      <p:grpSp>
        <p:nvGrpSpPr>
          <p:cNvPr id="22" name="Group 21">
            <a:extLst>
              <a:ext uri="{FF2B5EF4-FFF2-40B4-BE49-F238E27FC236}">
                <a16:creationId xmlns:a16="http://schemas.microsoft.com/office/drawing/2014/main" id="{6150B56F-E9D0-3CFE-78D7-95B2012E9661}"/>
              </a:ext>
            </a:extLst>
          </p:cNvPr>
          <p:cNvGrpSpPr/>
          <p:nvPr/>
        </p:nvGrpSpPr>
        <p:grpSpPr>
          <a:xfrm>
            <a:off x="1493422" y="4637705"/>
            <a:ext cx="1433015" cy="1433015"/>
            <a:chOff x="14226326" y="6673057"/>
            <a:chExt cx="2688698" cy="2688698"/>
          </a:xfrm>
        </p:grpSpPr>
        <p:pic>
          <p:nvPicPr>
            <p:cNvPr id="23" name="Graphic 22" descr="Open hand with plant with solid fill">
              <a:extLst>
                <a:ext uri="{FF2B5EF4-FFF2-40B4-BE49-F238E27FC236}">
                  <a16:creationId xmlns:a16="http://schemas.microsoft.com/office/drawing/2014/main" id="{8DCC38FB-CEAE-CB37-5941-ABB95AEBBC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52701" y="7530742"/>
              <a:ext cx="984965" cy="984965"/>
            </a:xfrm>
            <a:prstGeom prst="rect">
              <a:avLst/>
            </a:prstGeom>
          </p:spPr>
        </p:pic>
        <p:pic>
          <p:nvPicPr>
            <p:cNvPr id="24" name="Graphic 23" descr="Sustainability with solid fill">
              <a:extLst>
                <a:ext uri="{FF2B5EF4-FFF2-40B4-BE49-F238E27FC236}">
                  <a16:creationId xmlns:a16="http://schemas.microsoft.com/office/drawing/2014/main" id="{E1B40902-59EE-3418-C8F2-90DED884BF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6326" y="6673057"/>
              <a:ext cx="2688698" cy="2688698"/>
            </a:xfrm>
            <a:prstGeom prst="rect">
              <a:avLst/>
            </a:prstGeom>
          </p:spPr>
        </p:pic>
      </p:grpSp>
      <p:pic>
        <p:nvPicPr>
          <p:cNvPr id="25" name="Graphic 24" descr="Business Growth with solid fill">
            <a:extLst>
              <a:ext uri="{FF2B5EF4-FFF2-40B4-BE49-F238E27FC236}">
                <a16:creationId xmlns:a16="http://schemas.microsoft.com/office/drawing/2014/main" id="{F9A70715-8844-8C1F-24BE-C6ED81E6FE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80430" y="1719761"/>
            <a:ext cx="1330941" cy="1330941"/>
          </a:xfrm>
          <a:prstGeom prst="rect">
            <a:avLst/>
          </a:prstGeom>
        </p:spPr>
      </p:pic>
      <p:grpSp>
        <p:nvGrpSpPr>
          <p:cNvPr id="26" name="Group 25">
            <a:extLst>
              <a:ext uri="{FF2B5EF4-FFF2-40B4-BE49-F238E27FC236}">
                <a16:creationId xmlns:a16="http://schemas.microsoft.com/office/drawing/2014/main" id="{0A70D4A7-6EF3-984E-9957-63CDACCD28FF}"/>
              </a:ext>
            </a:extLst>
          </p:cNvPr>
          <p:cNvGrpSpPr/>
          <p:nvPr/>
        </p:nvGrpSpPr>
        <p:grpSpPr>
          <a:xfrm>
            <a:off x="1270101" y="3229788"/>
            <a:ext cx="1849524" cy="1130919"/>
            <a:chOff x="13469140" y="4320827"/>
            <a:chExt cx="4464945" cy="2730157"/>
          </a:xfrm>
        </p:grpSpPr>
        <p:pic>
          <p:nvPicPr>
            <p:cNvPr id="27" name="Graphic 26" descr="Internet Of Things with solid fill">
              <a:extLst>
                <a:ext uri="{FF2B5EF4-FFF2-40B4-BE49-F238E27FC236}">
                  <a16:creationId xmlns:a16="http://schemas.microsoft.com/office/drawing/2014/main" id="{1494FC59-BA0E-EC66-8E67-3F9C44A8E7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572464" y="5064894"/>
              <a:ext cx="946996" cy="946996"/>
            </a:xfrm>
            <a:prstGeom prst="rect">
              <a:avLst/>
            </a:prstGeom>
          </p:spPr>
        </p:pic>
        <p:pic>
          <p:nvPicPr>
            <p:cNvPr id="28" name="Graphic 27" descr="Artificial Intelligence with solid fill">
              <a:extLst>
                <a:ext uri="{FF2B5EF4-FFF2-40B4-BE49-F238E27FC236}">
                  <a16:creationId xmlns:a16="http://schemas.microsoft.com/office/drawing/2014/main" id="{81A3C540-3634-9AA8-2E57-FF73158699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961750" y="5064894"/>
              <a:ext cx="914400" cy="914400"/>
            </a:xfrm>
            <a:prstGeom prst="rect">
              <a:avLst/>
            </a:prstGeom>
          </p:spPr>
        </p:pic>
        <p:grpSp>
          <p:nvGrpSpPr>
            <p:cNvPr id="29" name="Group 28">
              <a:extLst>
                <a:ext uri="{FF2B5EF4-FFF2-40B4-BE49-F238E27FC236}">
                  <a16:creationId xmlns:a16="http://schemas.microsoft.com/office/drawing/2014/main" id="{F95E405D-0FE4-D90B-074E-760E87B2608E}"/>
                </a:ext>
              </a:extLst>
            </p:cNvPr>
            <p:cNvGrpSpPr/>
            <p:nvPr/>
          </p:nvGrpSpPr>
          <p:grpSpPr>
            <a:xfrm>
              <a:off x="13469140" y="4320827"/>
              <a:ext cx="4464945" cy="2730157"/>
              <a:chOff x="13594455" y="4550392"/>
              <a:chExt cx="4145064" cy="2500593"/>
            </a:xfrm>
          </p:grpSpPr>
          <p:pic>
            <p:nvPicPr>
              <p:cNvPr id="30" name="Graphic 29" descr="Computer with solid fill">
                <a:extLst>
                  <a:ext uri="{FF2B5EF4-FFF2-40B4-BE49-F238E27FC236}">
                    <a16:creationId xmlns:a16="http://schemas.microsoft.com/office/drawing/2014/main" id="{6804720A-1049-5E41-1692-FDEA7CB9F1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594455" y="4554912"/>
                <a:ext cx="2496073" cy="2496073"/>
              </a:xfrm>
              <a:prstGeom prst="rect">
                <a:avLst/>
              </a:prstGeom>
            </p:spPr>
          </p:pic>
          <p:pic>
            <p:nvPicPr>
              <p:cNvPr id="31" name="Graphic 30" descr="Computer with solid fill">
                <a:extLst>
                  <a:ext uri="{FF2B5EF4-FFF2-40B4-BE49-F238E27FC236}">
                    <a16:creationId xmlns:a16="http://schemas.microsoft.com/office/drawing/2014/main" id="{FF0FA804-1563-E43C-9F8A-7A037D9B284A}"/>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r="33937"/>
              <a:stretch/>
            </p:blipFill>
            <p:spPr>
              <a:xfrm>
                <a:off x="16090529" y="4550392"/>
                <a:ext cx="1648990" cy="2496073"/>
              </a:xfrm>
              <a:prstGeom prst="rect">
                <a:avLst/>
              </a:prstGeom>
            </p:spPr>
          </p:pic>
        </p:grpSp>
      </p:grpSp>
    </p:spTree>
    <p:extLst>
      <p:ext uri="{BB962C8B-B14F-4D97-AF65-F5344CB8AC3E}">
        <p14:creationId xmlns:p14="http://schemas.microsoft.com/office/powerpoint/2010/main" val="170020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648B9-9463-4DD6-01C0-8BF10AB6582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F52DAC3-AC14-844C-649A-F1D12E4D1795}"/>
              </a:ext>
            </a:extLst>
          </p:cNvPr>
          <p:cNvSpPr/>
          <p:nvPr/>
        </p:nvSpPr>
        <p:spPr>
          <a:xfrm>
            <a:off x="7897983" y="44167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3" name="AutoShape 3">
            <a:extLst>
              <a:ext uri="{FF2B5EF4-FFF2-40B4-BE49-F238E27FC236}">
                <a16:creationId xmlns:a16="http://schemas.microsoft.com/office/drawing/2014/main" id="{FFD7CD28-C9FE-D51F-953B-0CA7C634C888}"/>
              </a:ext>
            </a:extLst>
          </p:cNvPr>
          <p:cNvSpPr/>
          <p:nvPr/>
        </p:nvSpPr>
        <p:spPr>
          <a:xfrm>
            <a:off x="0" y="648483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sp>
        <p:nvSpPr>
          <p:cNvPr id="9" name="TextBox 9">
            <a:extLst>
              <a:ext uri="{FF2B5EF4-FFF2-40B4-BE49-F238E27FC236}">
                <a16:creationId xmlns:a16="http://schemas.microsoft.com/office/drawing/2014/main" id="{51A64785-E0A5-E109-0CE9-FDF395703F90}"/>
              </a:ext>
            </a:extLst>
          </p:cNvPr>
          <p:cNvSpPr txBox="1"/>
          <p:nvPr/>
        </p:nvSpPr>
        <p:spPr>
          <a:xfrm>
            <a:off x="6927117" y="1739840"/>
            <a:ext cx="4245284" cy="677108"/>
          </a:xfrm>
          <a:prstGeom prst="rect">
            <a:avLst/>
          </a:prstGeom>
        </p:spPr>
        <p:txBody>
          <a:bodyPr wrap="square" lIns="0" tIns="0" rIns="0" bIns="0" rtlCol="0" anchor="t">
            <a:spAutoFit/>
          </a:bodyPr>
          <a:lstStyle/>
          <a:p>
            <a:pPr marL="0" indent="0">
              <a:buNone/>
            </a:pPr>
            <a:r>
              <a:rPr lang="en-US" sz="2200" b="1" dirty="0">
                <a:solidFill>
                  <a:schemeClr val="bg1"/>
                </a:solidFill>
                <a:latin typeface="Arial"/>
                <a:cs typeface="Arial"/>
              </a:rPr>
              <a:t>REWARDING &amp; DYNAMIC CAREER </a:t>
            </a:r>
            <a:endParaRPr lang="en-US" sz="2200" dirty="0">
              <a:solidFill>
                <a:schemeClr val="bg1"/>
              </a:solidFill>
              <a:latin typeface="Arial"/>
              <a:cs typeface="Arial"/>
            </a:endParaRPr>
          </a:p>
        </p:txBody>
      </p:sp>
      <p:sp>
        <p:nvSpPr>
          <p:cNvPr id="17" name="TextBox 17">
            <a:extLst>
              <a:ext uri="{FF2B5EF4-FFF2-40B4-BE49-F238E27FC236}">
                <a16:creationId xmlns:a16="http://schemas.microsoft.com/office/drawing/2014/main" id="{9964CAB6-F6D4-6C46-610C-9A5DB8815740}"/>
              </a:ext>
            </a:extLst>
          </p:cNvPr>
          <p:cNvSpPr txBox="1"/>
          <p:nvPr/>
        </p:nvSpPr>
        <p:spPr>
          <a:xfrm>
            <a:off x="7052310" y="4975933"/>
            <a:ext cx="3994899" cy="759888"/>
          </a:xfrm>
          <a:prstGeom prst="rect">
            <a:avLst/>
          </a:prstGeom>
        </p:spPr>
        <p:txBody>
          <a:bodyPr wrap="square" lIns="0" tIns="0" rIns="0" bIns="0" rtlCol="0" anchor="t">
            <a:spAutoFit/>
          </a:bodyPr>
          <a:lstStyle/>
          <a:p>
            <a:pPr>
              <a:lnSpc>
                <a:spcPts val="3081"/>
              </a:lnSpc>
            </a:pPr>
            <a:r>
              <a:rPr lang="en-US" sz="2200" b="1" dirty="0">
                <a:solidFill>
                  <a:schemeClr val="bg1"/>
                </a:solidFill>
                <a:latin typeface="Arial"/>
                <a:cs typeface="Arial"/>
              </a:rPr>
              <a:t>PURPOSEFUL WORK THAT IMPACTS BUSINESSES </a:t>
            </a:r>
            <a:endParaRPr lang="en-US" sz="2200" dirty="0">
              <a:solidFill>
                <a:schemeClr val="bg1"/>
              </a:solidFill>
              <a:latin typeface="Arial"/>
            </a:endParaRPr>
          </a:p>
        </p:txBody>
      </p:sp>
      <p:sp>
        <p:nvSpPr>
          <p:cNvPr id="20" name="TextBox 6">
            <a:extLst>
              <a:ext uri="{FF2B5EF4-FFF2-40B4-BE49-F238E27FC236}">
                <a16:creationId xmlns:a16="http://schemas.microsoft.com/office/drawing/2014/main" id="{09CEDA7B-00FC-20C9-9127-F4AABDAB6CB9}"/>
              </a:ext>
            </a:extLst>
          </p:cNvPr>
          <p:cNvSpPr txBox="1"/>
          <p:nvPr/>
        </p:nvSpPr>
        <p:spPr>
          <a:xfrm>
            <a:off x="437890" y="1445492"/>
            <a:ext cx="6077210" cy="702565"/>
          </a:xfrm>
          <a:prstGeom prst="rect">
            <a:avLst/>
          </a:prstGeom>
        </p:spPr>
        <p:txBody>
          <a:bodyPr wrap="square" lIns="0" tIns="0" rIns="0" bIns="0" rtlCol="0" anchor="t">
            <a:spAutoFit/>
          </a:bodyPr>
          <a:lstStyle/>
          <a:p>
            <a:pPr algn="l">
              <a:lnSpc>
                <a:spcPts val="6019"/>
              </a:lnSpc>
              <a:spcBef>
                <a:spcPct val="0"/>
              </a:spcBef>
            </a:pPr>
            <a:r>
              <a:rPr lang="en-US" sz="4000" dirty="0">
                <a:latin typeface="Arial"/>
              </a:rPr>
              <a:t>Accountancy offers</a:t>
            </a:r>
          </a:p>
        </p:txBody>
      </p:sp>
      <p:sp>
        <p:nvSpPr>
          <p:cNvPr id="21" name="TextBox 7">
            <a:extLst>
              <a:ext uri="{FF2B5EF4-FFF2-40B4-BE49-F238E27FC236}">
                <a16:creationId xmlns:a16="http://schemas.microsoft.com/office/drawing/2014/main" id="{A2080D3A-AD2F-5520-6CE0-74DC04A9830A}"/>
              </a:ext>
            </a:extLst>
          </p:cNvPr>
          <p:cNvSpPr txBox="1"/>
          <p:nvPr/>
        </p:nvSpPr>
        <p:spPr>
          <a:xfrm>
            <a:off x="437890" y="2221244"/>
            <a:ext cx="5656522" cy="1530612"/>
          </a:xfrm>
          <a:prstGeom prst="rect">
            <a:avLst/>
          </a:prstGeom>
        </p:spPr>
        <p:txBody>
          <a:bodyPr wrap="square" lIns="0" tIns="0" rIns="0" bIns="0" rtlCol="0" anchor="t">
            <a:spAutoFit/>
          </a:bodyPr>
          <a:lstStyle/>
          <a:p>
            <a:pPr>
              <a:lnSpc>
                <a:spcPts val="6299"/>
              </a:lnSpc>
              <a:spcBef>
                <a:spcPct val="0"/>
              </a:spcBef>
            </a:pPr>
            <a:r>
              <a:rPr lang="en-US" sz="4000" dirty="0">
                <a:solidFill>
                  <a:srgbClr val="004EFF"/>
                </a:solidFill>
                <a:latin typeface="Arial Bold"/>
              </a:rPr>
              <a:t>diverse pathways and </a:t>
            </a:r>
          </a:p>
          <a:p>
            <a:pPr>
              <a:lnSpc>
                <a:spcPts val="6299"/>
              </a:lnSpc>
              <a:spcBef>
                <a:spcPct val="0"/>
              </a:spcBef>
            </a:pPr>
            <a:r>
              <a:rPr lang="en-US" sz="4000" dirty="0">
                <a:solidFill>
                  <a:srgbClr val="004EFF"/>
                </a:solidFill>
                <a:latin typeface="Arial Bold"/>
              </a:rPr>
              <a:t>exciting opportunities,</a:t>
            </a:r>
          </a:p>
        </p:txBody>
      </p:sp>
      <p:sp>
        <p:nvSpPr>
          <p:cNvPr id="22" name="TextBox 8">
            <a:extLst>
              <a:ext uri="{FF2B5EF4-FFF2-40B4-BE49-F238E27FC236}">
                <a16:creationId xmlns:a16="http://schemas.microsoft.com/office/drawing/2014/main" id="{C1D9ACFC-8598-CE2A-1FE8-6FB498D0E438}"/>
              </a:ext>
            </a:extLst>
          </p:cNvPr>
          <p:cNvSpPr txBox="1"/>
          <p:nvPr/>
        </p:nvSpPr>
        <p:spPr>
          <a:xfrm>
            <a:off x="437890" y="3847730"/>
            <a:ext cx="5293439" cy="1530612"/>
          </a:xfrm>
          <a:prstGeom prst="rect">
            <a:avLst/>
          </a:prstGeom>
        </p:spPr>
        <p:txBody>
          <a:bodyPr wrap="square" lIns="0" tIns="0" rIns="0" bIns="0" rtlCol="0" anchor="t">
            <a:spAutoFit/>
          </a:bodyPr>
          <a:lstStyle/>
          <a:p>
            <a:pPr>
              <a:lnSpc>
                <a:spcPts val="6299"/>
              </a:lnSpc>
              <a:spcBef>
                <a:spcPct val="0"/>
              </a:spcBef>
            </a:pPr>
            <a:r>
              <a:rPr lang="en-US" sz="4000" dirty="0">
                <a:latin typeface="Arial Bold"/>
              </a:rPr>
              <a:t>with </a:t>
            </a:r>
            <a:r>
              <a:rPr lang="en-US" sz="4000" dirty="0">
                <a:solidFill>
                  <a:srgbClr val="004EFF"/>
                </a:solidFill>
                <a:latin typeface="Arial Bold"/>
              </a:rPr>
              <a:t>good career </a:t>
            </a:r>
          </a:p>
          <a:p>
            <a:pPr>
              <a:lnSpc>
                <a:spcPts val="6299"/>
              </a:lnSpc>
              <a:spcBef>
                <a:spcPct val="0"/>
              </a:spcBef>
            </a:pPr>
            <a:r>
              <a:rPr lang="en-US" sz="4000" dirty="0">
                <a:solidFill>
                  <a:srgbClr val="004EFF"/>
                </a:solidFill>
                <a:latin typeface="Arial Bold"/>
              </a:rPr>
              <a:t>prospects.</a:t>
            </a:r>
          </a:p>
        </p:txBody>
      </p:sp>
      <p:pic>
        <p:nvPicPr>
          <p:cNvPr id="5" name="Picture 4">
            <a:extLst>
              <a:ext uri="{FF2B5EF4-FFF2-40B4-BE49-F238E27FC236}">
                <a16:creationId xmlns:a16="http://schemas.microsoft.com/office/drawing/2014/main" id="{7372ECC8-6D64-7F0C-79C3-27071A7BAD26}"/>
              </a:ext>
            </a:extLst>
          </p:cNvPr>
          <p:cNvPicPr>
            <a:picLocks noChangeAspect="1"/>
          </p:cNvPicPr>
          <p:nvPr/>
        </p:nvPicPr>
        <p:blipFill>
          <a:blip r:embed="rId3"/>
          <a:stretch>
            <a:fillRect/>
          </a:stretch>
        </p:blipFill>
        <p:spPr>
          <a:xfrm>
            <a:off x="5890120" y="681753"/>
            <a:ext cx="6350986" cy="5560876"/>
          </a:xfrm>
          <a:prstGeom prst="rect">
            <a:avLst/>
          </a:prstGeom>
        </p:spPr>
      </p:pic>
    </p:spTree>
    <p:extLst>
      <p:ext uri="{BB962C8B-B14F-4D97-AF65-F5344CB8AC3E}">
        <p14:creationId xmlns:p14="http://schemas.microsoft.com/office/powerpoint/2010/main" val="108705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95034"/>
            <a:ext cx="11133056" cy="5762073"/>
          </a:xfrm>
          <a:custGeom>
            <a:avLst/>
            <a:gdLst/>
            <a:ahLst/>
            <a:cxnLst/>
            <a:rect l="l" t="t" r="r" b="b"/>
            <a:pathLst>
              <a:path w="22589692" h="9356270">
                <a:moveTo>
                  <a:pt x="0" y="0"/>
                </a:moveTo>
                <a:lnTo>
                  <a:pt x="22589692" y="0"/>
                </a:lnTo>
                <a:lnTo>
                  <a:pt x="22589692" y="9356271"/>
                </a:lnTo>
                <a:lnTo>
                  <a:pt x="0" y="9356271"/>
                </a:lnTo>
                <a:lnTo>
                  <a:pt x="0" y="0"/>
                </a:lnTo>
                <a:close/>
              </a:path>
            </a:pathLst>
          </a:custGeom>
          <a:blipFill>
            <a:blip r:embed="rId3"/>
            <a:stretch>
              <a:fillRect l="-2024" t="-2128" r="-28334" b="-8222"/>
            </a:stretch>
          </a:blipFill>
        </p:spPr>
        <p:txBody>
          <a:bodyPr/>
          <a:lstStyle/>
          <a:p>
            <a:endParaRPr lang="en-SG" sz="1200" dirty="0"/>
          </a:p>
        </p:txBody>
      </p:sp>
      <p:sp>
        <p:nvSpPr>
          <p:cNvPr id="3" name="AutoShape 3"/>
          <p:cNvSpPr/>
          <p:nvPr/>
        </p:nvSpPr>
        <p:spPr>
          <a:xfrm>
            <a:off x="0" y="6466294"/>
            <a:ext cx="12260207" cy="0"/>
          </a:xfrm>
          <a:prstGeom prst="line">
            <a:avLst/>
          </a:prstGeom>
          <a:ln w="38100" cap="flat">
            <a:solidFill>
              <a:srgbClr val="2254C5"/>
            </a:solidFill>
            <a:prstDash val="solid"/>
            <a:headEnd type="none" w="sm" len="sm"/>
            <a:tailEnd type="none" w="sm" len="sm"/>
          </a:ln>
        </p:spPr>
        <p:txBody>
          <a:bodyPr/>
          <a:lstStyle/>
          <a:p>
            <a:endParaRPr lang="en-SG" sz="1200" dirty="0"/>
          </a:p>
        </p:txBody>
      </p:sp>
      <p:sp>
        <p:nvSpPr>
          <p:cNvPr id="4" name="AutoShape 4"/>
          <p:cNvSpPr/>
          <p:nvPr/>
        </p:nvSpPr>
        <p:spPr>
          <a:xfrm>
            <a:off x="7897983" y="42313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sp>
        <p:nvSpPr>
          <p:cNvPr id="7" name="TextBox 2">
            <a:extLst>
              <a:ext uri="{FF2B5EF4-FFF2-40B4-BE49-F238E27FC236}">
                <a16:creationId xmlns:a16="http://schemas.microsoft.com/office/drawing/2014/main" id="{97778E3E-6BBF-6A08-A1CA-50786CB0976D}"/>
              </a:ext>
            </a:extLst>
          </p:cNvPr>
          <p:cNvSpPr txBox="1"/>
          <p:nvPr/>
        </p:nvSpPr>
        <p:spPr>
          <a:xfrm>
            <a:off x="3583224" y="1662995"/>
            <a:ext cx="4315312" cy="1107996"/>
          </a:xfrm>
          <a:prstGeom prst="rect">
            <a:avLst/>
          </a:prstGeom>
        </p:spPr>
        <p:txBody>
          <a:bodyPr wrap="square" lIns="0" tIns="0" rIns="0" bIns="0" rtlCol="0" anchor="t">
            <a:spAutoFit/>
          </a:bodyPr>
          <a:lstStyle/>
          <a:p>
            <a:pPr>
              <a:spcBef>
                <a:spcPct val="0"/>
              </a:spcBef>
            </a:pPr>
            <a:r>
              <a:rPr lang="en-US" sz="2400" b="1" dirty="0">
                <a:solidFill>
                  <a:srgbClr val="2254C5"/>
                </a:solidFill>
                <a:latin typeface="Arial" panose="020B0604020202020204" pitchFamily="34" charset="0"/>
                <a:cs typeface="Arial" panose="020B0604020202020204" pitchFamily="34" charset="0"/>
              </a:rPr>
              <a:t>Salary Progression of </a:t>
            </a:r>
            <a:endParaRPr lang="en-US" sz="2400" b="1" dirty="0">
              <a:latin typeface="Arial" panose="020B0604020202020204" pitchFamily="34" charset="0"/>
              <a:cs typeface="Arial" panose="020B0604020202020204" pitchFamily="34" charset="0"/>
            </a:endParaRPr>
          </a:p>
          <a:p>
            <a:pPr>
              <a:spcBef>
                <a:spcPct val="0"/>
              </a:spcBef>
            </a:pPr>
            <a:r>
              <a:rPr lang="en-US" sz="2400" b="1" dirty="0">
                <a:solidFill>
                  <a:srgbClr val="2254C5"/>
                </a:solidFill>
                <a:latin typeface="Arial" panose="020B0604020202020204" pitchFamily="34" charset="0"/>
                <a:cs typeface="Arial" panose="020B0604020202020204" pitchFamily="34" charset="0"/>
              </a:rPr>
              <a:t>accountancy professionals </a:t>
            </a:r>
            <a:endParaRPr lang="en-US" sz="2400" b="1" dirty="0">
              <a:solidFill>
                <a:srgbClr val="000000"/>
              </a:solidFill>
              <a:latin typeface="Arial" panose="020B0604020202020204" pitchFamily="34" charset="0"/>
              <a:cs typeface="Arial" panose="020B0604020202020204" pitchFamily="34" charset="0"/>
            </a:endParaRPr>
          </a:p>
          <a:p>
            <a:pPr>
              <a:spcBef>
                <a:spcPct val="0"/>
              </a:spcBef>
            </a:pPr>
            <a:r>
              <a:rPr lang="en-US" sz="2400" b="1" dirty="0">
                <a:solidFill>
                  <a:srgbClr val="2254C5"/>
                </a:solidFill>
                <a:latin typeface="Arial" panose="020B0604020202020204" pitchFamily="34" charset="0"/>
                <a:cs typeface="Arial" panose="020B0604020202020204" pitchFamily="34" charset="0"/>
              </a:rPr>
              <a:t>in accounting entities</a:t>
            </a:r>
            <a:endParaRPr lang="en-US" sz="2400" b="1" dirty="0">
              <a:latin typeface="Arial" panose="020B0604020202020204" pitchFamily="34" charset="0"/>
              <a:cs typeface="Arial" panose="020B0604020202020204" pitchFamily="34" charset="0"/>
            </a:endParaRPr>
          </a:p>
        </p:txBody>
      </p:sp>
      <p:sp>
        <p:nvSpPr>
          <p:cNvPr id="8" name="Arrow: Up 7">
            <a:extLst>
              <a:ext uri="{FF2B5EF4-FFF2-40B4-BE49-F238E27FC236}">
                <a16:creationId xmlns:a16="http://schemas.microsoft.com/office/drawing/2014/main" id="{130E9D55-94D9-5408-EC4F-33234675206F}"/>
              </a:ext>
            </a:extLst>
          </p:cNvPr>
          <p:cNvSpPr/>
          <p:nvPr/>
        </p:nvSpPr>
        <p:spPr>
          <a:xfrm rot="3000000">
            <a:off x="10515281" y="309904"/>
            <a:ext cx="351600" cy="1172001"/>
          </a:xfrm>
          <a:prstGeom prst="up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5450" y="1723104"/>
            <a:ext cx="5478962" cy="4847378"/>
            <a:chOff x="0" y="0"/>
            <a:chExt cx="1418473" cy="1692619"/>
          </a:xfrm>
        </p:grpSpPr>
        <p:sp>
          <p:nvSpPr>
            <p:cNvPr id="3" name="Freeform 3"/>
            <p:cNvSpPr/>
            <p:nvPr/>
          </p:nvSpPr>
          <p:spPr>
            <a:xfrm>
              <a:off x="0" y="0"/>
              <a:ext cx="1418473" cy="1692619"/>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DBE5EA"/>
            </a:solidFill>
          </p:spPr>
          <p:txBody>
            <a:bodyPr/>
            <a:lstStyle/>
            <a:p>
              <a:endParaRPr lang="en-SG" sz="1200"/>
            </a:p>
          </p:txBody>
        </p:sp>
        <p:sp>
          <p:nvSpPr>
            <p:cNvPr id="4" name="TextBox 4"/>
            <p:cNvSpPr txBox="1"/>
            <p:nvPr/>
          </p:nvSpPr>
          <p:spPr>
            <a:xfrm>
              <a:off x="0" y="-123825"/>
              <a:ext cx="1418473" cy="1816444"/>
            </a:xfrm>
            <a:prstGeom prst="rect">
              <a:avLst/>
            </a:prstGeom>
          </p:spPr>
          <p:txBody>
            <a:bodyPr lIns="33858" tIns="33858" rIns="33858" bIns="33858" rtlCol="0" anchor="ctr"/>
            <a:lstStyle/>
            <a:p>
              <a:pPr algn="ctr">
                <a:lnSpc>
                  <a:spcPts val="2719"/>
                </a:lnSpc>
              </a:pPr>
              <a:endParaRPr sz="1200"/>
            </a:p>
          </p:txBody>
        </p:sp>
      </p:grpSp>
      <p:sp>
        <p:nvSpPr>
          <p:cNvPr id="7" name="Freeform 7"/>
          <p:cNvSpPr/>
          <p:nvPr/>
        </p:nvSpPr>
        <p:spPr>
          <a:xfrm>
            <a:off x="6373576" y="1723104"/>
            <a:ext cx="5478962" cy="4847378"/>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A9BECB"/>
          </a:solidFill>
        </p:spPr>
        <p:txBody>
          <a:bodyPr/>
          <a:lstStyle/>
          <a:p>
            <a:endParaRPr lang="en-SG" sz="1200"/>
          </a:p>
        </p:txBody>
      </p:sp>
      <p:sp>
        <p:nvSpPr>
          <p:cNvPr id="8" name="TextBox 8"/>
          <p:cNvSpPr txBox="1"/>
          <p:nvPr/>
        </p:nvSpPr>
        <p:spPr>
          <a:xfrm>
            <a:off x="7889199" y="1177863"/>
            <a:ext cx="3589574" cy="4596677"/>
          </a:xfrm>
          <a:prstGeom prst="rect">
            <a:avLst/>
          </a:prstGeom>
        </p:spPr>
        <p:txBody>
          <a:bodyPr lIns="33858" tIns="33858" rIns="33858" bIns="33858" rtlCol="0" anchor="ctr"/>
          <a:lstStyle/>
          <a:p>
            <a:pPr algn="ctr">
              <a:lnSpc>
                <a:spcPts val="2719"/>
              </a:lnSpc>
            </a:pPr>
            <a:endParaRPr sz="1200"/>
          </a:p>
        </p:txBody>
      </p:sp>
      <p:sp>
        <p:nvSpPr>
          <p:cNvPr id="14" name="TextBox 14"/>
          <p:cNvSpPr txBox="1"/>
          <p:nvPr/>
        </p:nvSpPr>
        <p:spPr>
          <a:xfrm>
            <a:off x="685621" y="400595"/>
            <a:ext cx="7675954" cy="699359"/>
          </a:xfrm>
          <a:prstGeom prst="rect">
            <a:avLst/>
          </a:prstGeom>
        </p:spPr>
        <p:txBody>
          <a:bodyPr wrap="square" lIns="0" tIns="0" rIns="0" bIns="0" rtlCol="0" anchor="t">
            <a:spAutoFit/>
          </a:bodyPr>
          <a:lstStyle/>
          <a:p>
            <a:pPr>
              <a:lnSpc>
                <a:spcPts val="6344"/>
              </a:lnSpc>
            </a:pPr>
            <a:r>
              <a:rPr lang="en-US" sz="3200" dirty="0">
                <a:solidFill>
                  <a:srgbClr val="2254C5"/>
                </a:solidFill>
                <a:latin typeface="Arial Bold"/>
              </a:rPr>
              <a:t>The Accountant’s Archetypes</a:t>
            </a:r>
          </a:p>
        </p:txBody>
      </p:sp>
      <p:sp>
        <p:nvSpPr>
          <p:cNvPr id="15" name="TextBox 15"/>
          <p:cNvSpPr txBox="1"/>
          <p:nvPr/>
        </p:nvSpPr>
        <p:spPr>
          <a:xfrm>
            <a:off x="718299" y="3074627"/>
            <a:ext cx="5281512" cy="3447098"/>
          </a:xfrm>
          <a:prstGeom prst="rect">
            <a:avLst/>
          </a:prstGeom>
        </p:spPr>
        <p:txBody>
          <a:bodyPr wrap="square" lIns="0" tIns="0" rIns="0" bIns="0" rtlCol="0" anchor="t">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Financial Stability</a:t>
            </a:r>
            <a:r>
              <a:rPr kumimoji="0" lang="en-US" altLang="en-US" sz="1600" b="0" i="0" u="none" strike="noStrike" cap="none" normalizeH="0" baseline="0" dirty="0">
                <a:ln>
                  <a:noFill/>
                </a:ln>
                <a:solidFill>
                  <a:schemeClr val="tx1"/>
                </a:solidFill>
                <a:effectLst/>
                <a:latin typeface="Arial" panose="020B0604020202020204" pitchFamily="34" charset="0"/>
              </a:rPr>
              <a:t> – Accountants monitor cash flow and manage risks to prevent financial breakdowns.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Strategic Decision-Making</a:t>
            </a:r>
            <a:r>
              <a:rPr kumimoji="0" lang="en-US" altLang="en-US" sz="1600" b="0" i="0" u="none" strike="noStrike" cap="none" normalizeH="0" baseline="0" dirty="0">
                <a:ln>
                  <a:noFill/>
                </a:ln>
                <a:solidFill>
                  <a:schemeClr val="tx1"/>
                </a:solidFill>
                <a:effectLst/>
                <a:latin typeface="Arial" panose="020B0604020202020204" pitchFamily="34" charset="0"/>
              </a:rPr>
              <a:t> – They provide insights for cost management, restructuring, and long-term success.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Issue Diagnosis &amp; Correction</a:t>
            </a:r>
            <a:r>
              <a:rPr kumimoji="0" lang="en-US" altLang="en-US" sz="1600" b="0" i="0" u="none" strike="noStrike" cap="none" normalizeH="0" baseline="0" dirty="0">
                <a:ln>
                  <a:noFill/>
                </a:ln>
                <a:solidFill>
                  <a:schemeClr val="tx1"/>
                </a:solidFill>
                <a:effectLst/>
                <a:latin typeface="Arial" panose="020B0604020202020204" pitchFamily="34" charset="0"/>
              </a:rPr>
              <a:t> – Accountants identify financial problems and implement corrective actions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600" dirty="0">
              <a:latin typeface="Arial" panose="020B0604020202020204" pitchFamily="34" charset="0"/>
              <a:ea typeface="Quicksand"/>
              <a:cs typeface="Quicksand"/>
              <a:sym typeface="Quicksand"/>
            </a:endParaRPr>
          </a:p>
          <a:p>
            <a:pPr defTabSz="914400" eaLnBrk="0" fontAlgn="base" hangingPunct="0">
              <a:spcBef>
                <a:spcPct val="0"/>
              </a:spcBef>
              <a:spcAft>
                <a:spcPct val="0"/>
              </a:spcAft>
            </a:pPr>
            <a:r>
              <a:rPr lang="en-US" sz="1600" dirty="0">
                <a:latin typeface="Arial" panose="020B0604020202020204" pitchFamily="34" charset="0"/>
                <a:cs typeface="Arial" panose="020B0604020202020204" pitchFamily="34" charset="0"/>
              </a:rPr>
              <a:t>Example Pathways: Assurance, Internal Audit, Restructuring and Insolvency &amp; Enterprise Risk Management</a:t>
            </a:r>
            <a:endParaRPr lang="en-SG" sz="1600" dirty="0">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600" dirty="0">
              <a:solidFill>
                <a:srgbClr val="0F4662"/>
              </a:solidFill>
              <a:latin typeface="Quicksand"/>
              <a:ea typeface="Quicksand"/>
              <a:cs typeface="Quicksand"/>
              <a:sym typeface="Quicksand"/>
            </a:endParaRPr>
          </a:p>
        </p:txBody>
      </p:sp>
      <p:sp>
        <p:nvSpPr>
          <p:cNvPr id="16" name="TextBox 16"/>
          <p:cNvSpPr txBox="1"/>
          <p:nvPr/>
        </p:nvSpPr>
        <p:spPr>
          <a:xfrm>
            <a:off x="2277646" y="2288943"/>
            <a:ext cx="3400372" cy="369332"/>
          </a:xfrm>
          <a:prstGeom prst="rect">
            <a:avLst/>
          </a:prstGeom>
        </p:spPr>
        <p:txBody>
          <a:bodyPr lIns="0" tIns="0" rIns="0" bIns="0" rtlCol="0" anchor="t">
            <a:spAutoFit/>
          </a:bodyPr>
          <a:lstStyle/>
          <a:p>
            <a:r>
              <a:rPr lang="en-SG" sz="2400" b="1" dirty="0"/>
              <a:t>Business Health Specialists</a:t>
            </a:r>
          </a:p>
        </p:txBody>
      </p:sp>
      <p:grpSp>
        <p:nvGrpSpPr>
          <p:cNvPr id="22" name="object 19"/>
          <p:cNvGrpSpPr/>
          <p:nvPr/>
        </p:nvGrpSpPr>
        <p:grpSpPr>
          <a:xfrm>
            <a:off x="853641" y="2003560"/>
            <a:ext cx="1144841" cy="868384"/>
            <a:chOff x="1095935" y="2028413"/>
            <a:chExt cx="533906" cy="464450"/>
          </a:xfrm>
        </p:grpSpPr>
        <p:pic>
          <p:nvPicPr>
            <p:cNvPr id="23" name="object 20"/>
            <p:cNvPicPr/>
            <p:nvPr/>
          </p:nvPicPr>
          <p:blipFill>
            <a:blip r:embed="rId3" cstate="print"/>
            <a:stretch>
              <a:fillRect/>
            </a:stretch>
          </p:blipFill>
          <p:spPr>
            <a:xfrm>
              <a:off x="1095935" y="2028413"/>
              <a:ext cx="235878" cy="464450"/>
            </a:xfrm>
            <a:prstGeom prst="rect">
              <a:avLst/>
            </a:prstGeom>
          </p:spPr>
        </p:pic>
        <p:sp>
          <p:nvSpPr>
            <p:cNvPr id="24" name="object 21"/>
            <p:cNvSpPr/>
            <p:nvPr/>
          </p:nvSpPr>
          <p:spPr>
            <a:xfrm>
              <a:off x="1351711" y="2153500"/>
              <a:ext cx="278130" cy="109855"/>
            </a:xfrm>
            <a:custGeom>
              <a:avLst/>
              <a:gdLst/>
              <a:ahLst/>
              <a:cxnLst/>
              <a:rect l="l" t="t" r="r" b="b"/>
              <a:pathLst>
                <a:path w="278130" h="109855">
                  <a:moveTo>
                    <a:pt x="278015" y="9880"/>
                  </a:moveTo>
                  <a:lnTo>
                    <a:pt x="277583" y="5219"/>
                  </a:lnTo>
                  <a:lnTo>
                    <a:pt x="277114" y="4838"/>
                  </a:lnTo>
                  <a:lnTo>
                    <a:pt x="277114" y="4216"/>
                  </a:lnTo>
                  <a:lnTo>
                    <a:pt x="273799" y="901"/>
                  </a:lnTo>
                  <a:lnTo>
                    <a:pt x="272376" y="901"/>
                  </a:lnTo>
                  <a:lnTo>
                    <a:pt x="271297" y="0"/>
                  </a:lnTo>
                  <a:lnTo>
                    <a:pt x="266636" y="431"/>
                  </a:lnTo>
                  <a:lnTo>
                    <a:pt x="266242" y="901"/>
                  </a:lnTo>
                  <a:lnTo>
                    <a:pt x="232587" y="901"/>
                  </a:lnTo>
                  <a:lnTo>
                    <a:pt x="229273" y="4216"/>
                  </a:lnTo>
                  <a:lnTo>
                    <a:pt x="229273" y="12395"/>
                  </a:lnTo>
                  <a:lnTo>
                    <a:pt x="232587" y="15709"/>
                  </a:lnTo>
                  <a:lnTo>
                    <a:pt x="253949" y="15709"/>
                  </a:lnTo>
                  <a:lnTo>
                    <a:pt x="222910" y="53098"/>
                  </a:lnTo>
                  <a:lnTo>
                    <a:pt x="158877" y="4508"/>
                  </a:lnTo>
                  <a:lnTo>
                    <a:pt x="154736" y="4775"/>
                  </a:lnTo>
                  <a:lnTo>
                    <a:pt x="66700" y="92519"/>
                  </a:lnTo>
                  <a:lnTo>
                    <a:pt x="9372" y="51562"/>
                  </a:lnTo>
                  <a:lnTo>
                    <a:pt x="4737" y="52336"/>
                  </a:lnTo>
                  <a:lnTo>
                    <a:pt x="0" y="58991"/>
                  </a:lnTo>
                  <a:lnTo>
                    <a:pt x="762" y="63614"/>
                  </a:lnTo>
                  <a:lnTo>
                    <a:pt x="64490" y="109118"/>
                  </a:lnTo>
                  <a:lnTo>
                    <a:pt x="65989" y="109575"/>
                  </a:lnTo>
                  <a:lnTo>
                    <a:pt x="67487" y="109575"/>
                  </a:lnTo>
                  <a:lnTo>
                    <a:pt x="69392" y="109575"/>
                  </a:lnTo>
                  <a:lnTo>
                    <a:pt x="71285" y="108839"/>
                  </a:lnTo>
                  <a:lnTo>
                    <a:pt x="158000" y="22415"/>
                  </a:lnTo>
                  <a:lnTo>
                    <a:pt x="222758" y="71564"/>
                  </a:lnTo>
                  <a:lnTo>
                    <a:pt x="227241" y="71043"/>
                  </a:lnTo>
                  <a:lnTo>
                    <a:pt x="262305" y="28816"/>
                  </a:lnTo>
                  <a:lnTo>
                    <a:pt x="262305" y="45427"/>
                  </a:lnTo>
                  <a:lnTo>
                    <a:pt x="265620" y="48742"/>
                  </a:lnTo>
                  <a:lnTo>
                    <a:pt x="269709" y="48742"/>
                  </a:lnTo>
                  <a:lnTo>
                    <a:pt x="273799" y="48742"/>
                  </a:lnTo>
                  <a:lnTo>
                    <a:pt x="277114" y="45427"/>
                  </a:lnTo>
                  <a:lnTo>
                    <a:pt x="277114" y="10972"/>
                  </a:lnTo>
                  <a:lnTo>
                    <a:pt x="278015" y="9880"/>
                  </a:lnTo>
                  <a:close/>
                </a:path>
              </a:pathLst>
            </a:custGeom>
            <a:solidFill>
              <a:srgbClr val="285DA5"/>
            </a:solidFill>
          </p:spPr>
          <p:txBody>
            <a:bodyPr wrap="square" lIns="0" tIns="0" rIns="0" bIns="0" rtlCol="0"/>
            <a:lstStyle/>
            <a:p>
              <a:endParaRPr/>
            </a:p>
          </p:txBody>
        </p:sp>
        <p:pic>
          <p:nvPicPr>
            <p:cNvPr id="25" name="object 22"/>
            <p:cNvPicPr/>
            <p:nvPr/>
          </p:nvPicPr>
          <p:blipFill>
            <a:blip r:embed="rId4" cstate="print"/>
            <a:stretch>
              <a:fillRect/>
            </a:stretch>
          </p:blipFill>
          <p:spPr>
            <a:xfrm>
              <a:off x="1353209" y="2280567"/>
              <a:ext cx="237404" cy="110616"/>
            </a:xfrm>
            <a:prstGeom prst="rect">
              <a:avLst/>
            </a:prstGeom>
          </p:spPr>
        </p:pic>
      </p:grpSp>
      <p:sp>
        <p:nvSpPr>
          <p:cNvPr id="30" name="AutoShape 4">
            <a:extLst>
              <a:ext uri="{FF2B5EF4-FFF2-40B4-BE49-F238E27FC236}">
                <a16:creationId xmlns:a16="http://schemas.microsoft.com/office/drawing/2014/main" id="{D083EBF0-8EE8-D14F-3880-B60CA29E62D6}"/>
              </a:ext>
            </a:extLst>
          </p:cNvPr>
          <p:cNvSpPr/>
          <p:nvPr/>
        </p:nvSpPr>
        <p:spPr>
          <a:xfrm>
            <a:off x="7897983" y="423137"/>
            <a:ext cx="4290842" cy="0"/>
          </a:xfrm>
          <a:prstGeom prst="line">
            <a:avLst/>
          </a:prstGeom>
          <a:ln w="28575" cap="flat">
            <a:solidFill>
              <a:srgbClr val="2254C5"/>
            </a:solidFill>
            <a:prstDash val="solid"/>
            <a:headEnd type="none" w="sm" len="sm"/>
            <a:tailEnd type="none" w="sm" len="sm"/>
          </a:ln>
        </p:spPr>
        <p:txBody>
          <a:bodyPr/>
          <a:lstStyle/>
          <a:p>
            <a:endParaRPr lang="en-SG" sz="1200" dirty="0"/>
          </a:p>
        </p:txBody>
      </p:sp>
      <p:grpSp>
        <p:nvGrpSpPr>
          <p:cNvPr id="31" name="object 15"/>
          <p:cNvGrpSpPr/>
          <p:nvPr/>
        </p:nvGrpSpPr>
        <p:grpSpPr>
          <a:xfrm>
            <a:off x="6604776" y="2035142"/>
            <a:ext cx="1144841" cy="805219"/>
            <a:chOff x="4155076" y="1301605"/>
            <a:chExt cx="553004" cy="442561"/>
          </a:xfrm>
        </p:grpSpPr>
        <p:pic>
          <p:nvPicPr>
            <p:cNvPr id="32" name="object 16"/>
            <p:cNvPicPr/>
            <p:nvPr/>
          </p:nvPicPr>
          <p:blipFill>
            <a:blip r:embed="rId5" cstate="print"/>
            <a:stretch>
              <a:fillRect/>
            </a:stretch>
          </p:blipFill>
          <p:spPr>
            <a:xfrm>
              <a:off x="4155076" y="1480375"/>
              <a:ext cx="134016" cy="243373"/>
            </a:xfrm>
            <a:prstGeom prst="rect">
              <a:avLst/>
            </a:prstGeom>
          </p:spPr>
        </p:pic>
        <p:sp>
          <p:nvSpPr>
            <p:cNvPr id="33" name="object 17"/>
            <p:cNvSpPr/>
            <p:nvPr/>
          </p:nvSpPr>
          <p:spPr>
            <a:xfrm>
              <a:off x="4224655" y="1422221"/>
              <a:ext cx="288925" cy="321945"/>
            </a:xfrm>
            <a:custGeom>
              <a:avLst/>
              <a:gdLst/>
              <a:ahLst/>
              <a:cxnLst/>
              <a:rect l="l" t="t" r="r" b="b"/>
              <a:pathLst>
                <a:path w="288925" h="321944">
                  <a:moveTo>
                    <a:pt x="107594" y="210731"/>
                  </a:moveTo>
                  <a:lnTo>
                    <a:pt x="104597" y="207733"/>
                  </a:lnTo>
                  <a:lnTo>
                    <a:pt x="97180" y="207733"/>
                  </a:lnTo>
                  <a:lnTo>
                    <a:pt x="94183" y="210731"/>
                  </a:lnTo>
                  <a:lnTo>
                    <a:pt x="94183" y="318643"/>
                  </a:lnTo>
                  <a:lnTo>
                    <a:pt x="97180" y="321640"/>
                  </a:lnTo>
                  <a:lnTo>
                    <a:pt x="100888" y="321640"/>
                  </a:lnTo>
                  <a:lnTo>
                    <a:pt x="104597" y="321640"/>
                  </a:lnTo>
                  <a:lnTo>
                    <a:pt x="107594" y="318643"/>
                  </a:lnTo>
                  <a:lnTo>
                    <a:pt x="107594" y="210731"/>
                  </a:lnTo>
                  <a:close/>
                </a:path>
                <a:path w="288925" h="321944">
                  <a:moveTo>
                    <a:pt x="288518" y="2997"/>
                  </a:moveTo>
                  <a:lnTo>
                    <a:pt x="285521" y="0"/>
                  </a:lnTo>
                  <a:lnTo>
                    <a:pt x="59867" y="0"/>
                  </a:lnTo>
                  <a:lnTo>
                    <a:pt x="36588" y="4711"/>
                  </a:lnTo>
                  <a:lnTo>
                    <a:pt x="17551" y="17551"/>
                  </a:lnTo>
                  <a:lnTo>
                    <a:pt x="4711" y="36588"/>
                  </a:lnTo>
                  <a:lnTo>
                    <a:pt x="0" y="59855"/>
                  </a:lnTo>
                  <a:lnTo>
                    <a:pt x="0" y="63563"/>
                  </a:lnTo>
                  <a:lnTo>
                    <a:pt x="2997" y="66560"/>
                  </a:lnTo>
                  <a:lnTo>
                    <a:pt x="10414" y="66560"/>
                  </a:lnTo>
                  <a:lnTo>
                    <a:pt x="13411" y="63563"/>
                  </a:lnTo>
                  <a:lnTo>
                    <a:pt x="13411" y="59855"/>
                  </a:lnTo>
                  <a:lnTo>
                    <a:pt x="17068" y="41795"/>
                  </a:lnTo>
                  <a:lnTo>
                    <a:pt x="27089" y="27025"/>
                  </a:lnTo>
                  <a:lnTo>
                    <a:pt x="41986" y="17056"/>
                  </a:lnTo>
                  <a:lnTo>
                    <a:pt x="60312" y="13398"/>
                  </a:lnTo>
                  <a:lnTo>
                    <a:pt x="275107" y="13398"/>
                  </a:lnTo>
                  <a:lnTo>
                    <a:pt x="275107" y="40906"/>
                  </a:lnTo>
                  <a:lnTo>
                    <a:pt x="157060" y="54025"/>
                  </a:lnTo>
                  <a:lnTo>
                    <a:pt x="154495" y="56896"/>
                  </a:lnTo>
                  <a:lnTo>
                    <a:pt x="154495" y="117614"/>
                  </a:lnTo>
                  <a:lnTo>
                    <a:pt x="157492" y="120611"/>
                  </a:lnTo>
                  <a:lnTo>
                    <a:pt x="161201" y="120611"/>
                  </a:lnTo>
                  <a:lnTo>
                    <a:pt x="164909" y="120611"/>
                  </a:lnTo>
                  <a:lnTo>
                    <a:pt x="167906" y="117614"/>
                  </a:lnTo>
                  <a:lnTo>
                    <a:pt x="167906" y="66306"/>
                  </a:lnTo>
                  <a:lnTo>
                    <a:pt x="285953" y="53187"/>
                  </a:lnTo>
                  <a:lnTo>
                    <a:pt x="288518" y="50317"/>
                  </a:lnTo>
                  <a:lnTo>
                    <a:pt x="288518" y="2997"/>
                  </a:lnTo>
                  <a:close/>
                </a:path>
              </a:pathLst>
            </a:custGeom>
            <a:solidFill>
              <a:srgbClr val="285DA5"/>
            </a:solidFill>
          </p:spPr>
          <p:txBody>
            <a:bodyPr wrap="square" lIns="0" tIns="0" rIns="0" bIns="0" rtlCol="0"/>
            <a:lstStyle/>
            <a:p>
              <a:endParaRPr/>
            </a:p>
          </p:txBody>
        </p:sp>
        <p:pic>
          <p:nvPicPr>
            <p:cNvPr id="34" name="object 18"/>
            <p:cNvPicPr/>
            <p:nvPr/>
          </p:nvPicPr>
          <p:blipFill>
            <a:blip r:embed="rId6" cstate="print"/>
            <a:stretch>
              <a:fillRect/>
            </a:stretch>
          </p:blipFill>
          <p:spPr>
            <a:xfrm>
              <a:off x="4278654" y="1301605"/>
              <a:ext cx="93802" cy="107213"/>
            </a:xfrm>
            <a:prstGeom prst="rect">
              <a:avLst/>
            </a:prstGeom>
          </p:spPr>
        </p:pic>
        <p:sp>
          <p:nvSpPr>
            <p:cNvPr id="35" name="object 19"/>
            <p:cNvSpPr/>
            <p:nvPr/>
          </p:nvSpPr>
          <p:spPr>
            <a:xfrm>
              <a:off x="4379150" y="1315008"/>
              <a:ext cx="328930" cy="301625"/>
            </a:xfrm>
            <a:custGeom>
              <a:avLst/>
              <a:gdLst/>
              <a:ahLst/>
              <a:cxnLst/>
              <a:rect l="l" t="t" r="r" b="b"/>
              <a:pathLst>
                <a:path w="328929" h="301625">
                  <a:moveTo>
                    <a:pt x="154127" y="291134"/>
                  </a:moveTo>
                  <a:lnTo>
                    <a:pt x="151130" y="288137"/>
                  </a:lnTo>
                  <a:lnTo>
                    <a:pt x="63309" y="288137"/>
                  </a:lnTo>
                  <a:lnTo>
                    <a:pt x="60312" y="291134"/>
                  </a:lnTo>
                  <a:lnTo>
                    <a:pt x="60312" y="298538"/>
                  </a:lnTo>
                  <a:lnTo>
                    <a:pt x="63309" y="301536"/>
                  </a:lnTo>
                  <a:lnTo>
                    <a:pt x="147421" y="301536"/>
                  </a:lnTo>
                  <a:lnTo>
                    <a:pt x="151130" y="301536"/>
                  </a:lnTo>
                  <a:lnTo>
                    <a:pt x="154127" y="298538"/>
                  </a:lnTo>
                  <a:lnTo>
                    <a:pt x="154127" y="291134"/>
                  </a:lnTo>
                  <a:close/>
                </a:path>
                <a:path w="328929" h="301625">
                  <a:moveTo>
                    <a:pt x="328345" y="29806"/>
                  </a:moveTo>
                  <a:lnTo>
                    <a:pt x="325348" y="26809"/>
                  </a:lnTo>
                  <a:lnTo>
                    <a:pt x="305244" y="26809"/>
                  </a:lnTo>
                  <a:lnTo>
                    <a:pt x="297827" y="26809"/>
                  </a:lnTo>
                  <a:lnTo>
                    <a:pt x="9702" y="26809"/>
                  </a:lnTo>
                  <a:lnTo>
                    <a:pt x="6705" y="29806"/>
                  </a:lnTo>
                  <a:lnTo>
                    <a:pt x="6705" y="37211"/>
                  </a:lnTo>
                  <a:lnTo>
                    <a:pt x="9702" y="40208"/>
                  </a:lnTo>
                  <a:lnTo>
                    <a:pt x="294830" y="40208"/>
                  </a:lnTo>
                  <a:lnTo>
                    <a:pt x="294830" y="288137"/>
                  </a:lnTo>
                  <a:lnTo>
                    <a:pt x="224129" y="288137"/>
                  </a:lnTo>
                  <a:lnTo>
                    <a:pt x="221132" y="291134"/>
                  </a:lnTo>
                  <a:lnTo>
                    <a:pt x="221132" y="298538"/>
                  </a:lnTo>
                  <a:lnTo>
                    <a:pt x="224129" y="301536"/>
                  </a:lnTo>
                  <a:lnTo>
                    <a:pt x="301536" y="301536"/>
                  </a:lnTo>
                  <a:lnTo>
                    <a:pt x="305244" y="301536"/>
                  </a:lnTo>
                  <a:lnTo>
                    <a:pt x="308241" y="298538"/>
                  </a:lnTo>
                  <a:lnTo>
                    <a:pt x="308241" y="40208"/>
                  </a:lnTo>
                  <a:lnTo>
                    <a:pt x="321640" y="40208"/>
                  </a:lnTo>
                  <a:lnTo>
                    <a:pt x="325348" y="40208"/>
                  </a:lnTo>
                  <a:lnTo>
                    <a:pt x="328345" y="37211"/>
                  </a:lnTo>
                  <a:lnTo>
                    <a:pt x="328345" y="29806"/>
                  </a:lnTo>
                  <a:close/>
                </a:path>
                <a:path w="328929" h="301625">
                  <a:moveTo>
                    <a:pt x="328345" y="2997"/>
                  </a:moveTo>
                  <a:lnTo>
                    <a:pt x="325348" y="0"/>
                  </a:lnTo>
                  <a:lnTo>
                    <a:pt x="2997" y="0"/>
                  </a:lnTo>
                  <a:lnTo>
                    <a:pt x="0" y="2997"/>
                  </a:lnTo>
                  <a:lnTo>
                    <a:pt x="0" y="10401"/>
                  </a:lnTo>
                  <a:lnTo>
                    <a:pt x="2997" y="13398"/>
                  </a:lnTo>
                  <a:lnTo>
                    <a:pt x="321640" y="13398"/>
                  </a:lnTo>
                  <a:lnTo>
                    <a:pt x="325348" y="13398"/>
                  </a:lnTo>
                  <a:lnTo>
                    <a:pt x="328345" y="10401"/>
                  </a:lnTo>
                  <a:lnTo>
                    <a:pt x="328345" y="2997"/>
                  </a:lnTo>
                  <a:close/>
                </a:path>
              </a:pathLst>
            </a:custGeom>
            <a:solidFill>
              <a:srgbClr val="285DA5"/>
            </a:solidFill>
          </p:spPr>
          <p:txBody>
            <a:bodyPr wrap="square" lIns="0" tIns="0" rIns="0" bIns="0" rtlCol="0"/>
            <a:lstStyle/>
            <a:p>
              <a:endParaRPr/>
            </a:p>
          </p:txBody>
        </p:sp>
        <p:pic>
          <p:nvPicPr>
            <p:cNvPr id="36" name="object 20"/>
            <p:cNvPicPr/>
            <p:nvPr/>
          </p:nvPicPr>
          <p:blipFill>
            <a:blip r:embed="rId7" cstate="print"/>
            <a:stretch>
              <a:fillRect/>
            </a:stretch>
          </p:blipFill>
          <p:spPr>
            <a:xfrm>
              <a:off x="4318857" y="1549530"/>
              <a:ext cx="335245" cy="194317"/>
            </a:xfrm>
            <a:prstGeom prst="rect">
              <a:avLst/>
            </a:prstGeom>
          </p:spPr>
        </p:pic>
      </p:grpSp>
      <p:sp>
        <p:nvSpPr>
          <p:cNvPr id="37" name="TextBox 16">
            <a:extLst>
              <a:ext uri="{FF2B5EF4-FFF2-40B4-BE49-F238E27FC236}">
                <a16:creationId xmlns:a16="http://schemas.microsoft.com/office/drawing/2014/main" id="{A79AC77D-95B8-2B6A-BA54-0C8BA6A02602}"/>
              </a:ext>
            </a:extLst>
          </p:cNvPr>
          <p:cNvSpPr txBox="1"/>
          <p:nvPr/>
        </p:nvSpPr>
        <p:spPr>
          <a:xfrm>
            <a:off x="8042042" y="2288943"/>
            <a:ext cx="3851593" cy="369332"/>
          </a:xfrm>
          <a:prstGeom prst="rect">
            <a:avLst/>
          </a:prstGeom>
        </p:spPr>
        <p:txBody>
          <a:bodyPr wrap="square" lIns="0" tIns="0" rIns="0" bIns="0" rtlCol="0" anchor="t">
            <a:spAutoFit/>
          </a:bodyPr>
          <a:lstStyle/>
          <a:p>
            <a:r>
              <a:rPr lang="en-SG" sz="2400" b="1" dirty="0"/>
              <a:t>Business Advisors &amp; Planners</a:t>
            </a:r>
          </a:p>
        </p:txBody>
      </p:sp>
      <p:sp>
        <p:nvSpPr>
          <p:cNvPr id="38" name="TextBox 15">
            <a:extLst>
              <a:ext uri="{FF2B5EF4-FFF2-40B4-BE49-F238E27FC236}">
                <a16:creationId xmlns:a16="http://schemas.microsoft.com/office/drawing/2014/main" id="{6ADACEC0-8AD4-6CC5-58C5-1D24C6C72D51}"/>
              </a:ext>
            </a:extLst>
          </p:cNvPr>
          <p:cNvSpPr txBox="1"/>
          <p:nvPr/>
        </p:nvSpPr>
        <p:spPr>
          <a:xfrm>
            <a:off x="6472301" y="3115394"/>
            <a:ext cx="5281512" cy="3200876"/>
          </a:xfrm>
          <a:prstGeom prst="rect">
            <a:avLst/>
          </a:prstGeom>
        </p:spPr>
        <p:txBody>
          <a:bodyPr wrap="square" lIns="0" tIns="0" rIns="0" bIns="0" rtlCol="0" anchor="t">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Financial Insights</a:t>
            </a:r>
            <a:r>
              <a:rPr kumimoji="0" lang="en-US" altLang="en-US" sz="1600" b="0" i="0" u="none" strike="noStrike" cap="none" normalizeH="0" baseline="0" dirty="0">
                <a:ln>
                  <a:noFill/>
                </a:ln>
                <a:solidFill>
                  <a:schemeClr val="tx1"/>
                </a:solidFill>
                <a:effectLst/>
                <a:latin typeface="Arial" panose="020B0604020202020204" pitchFamily="34" charset="0"/>
              </a:rPr>
              <a:t> – Accountants </a:t>
            </a:r>
            <a:r>
              <a:rPr kumimoji="0" lang="en-US" altLang="en-US" sz="1600" b="0" i="0" u="none" strike="noStrike" cap="none" normalizeH="0" baseline="0" dirty="0" err="1">
                <a:ln>
                  <a:noFill/>
                </a:ln>
                <a:solidFill>
                  <a:schemeClr val="tx1"/>
                </a:solidFill>
                <a:effectLst/>
                <a:latin typeface="Arial" panose="020B0604020202020204" pitchFamily="34" charset="0"/>
              </a:rPr>
              <a:t>analyse</a:t>
            </a:r>
            <a:r>
              <a:rPr kumimoji="0" lang="en-US" altLang="en-US" sz="1600" b="0" i="0" u="none" strike="noStrike" cap="none" normalizeH="0" baseline="0" dirty="0">
                <a:ln>
                  <a:noFill/>
                </a:ln>
                <a:solidFill>
                  <a:schemeClr val="tx1"/>
                </a:solidFill>
                <a:effectLst/>
                <a:latin typeface="Arial" panose="020B0604020202020204" pitchFamily="34" charset="0"/>
              </a:rPr>
              <a:t> financial performance to shape long-term strategies.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Growth Planning</a:t>
            </a:r>
            <a:r>
              <a:rPr kumimoji="0" lang="en-US" altLang="en-US" sz="1600" b="0" i="0" u="none" strike="noStrike" cap="none" normalizeH="0" baseline="0" dirty="0">
                <a:ln>
                  <a:noFill/>
                </a:ln>
                <a:solidFill>
                  <a:schemeClr val="tx1"/>
                </a:solidFill>
                <a:effectLst/>
                <a:latin typeface="Arial" panose="020B0604020202020204" pitchFamily="34" charset="0"/>
              </a:rPr>
              <a:t> – They forecast financial needs to support sustainable expansion.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Cash Flow Management</a:t>
            </a:r>
            <a:r>
              <a:rPr kumimoji="0" lang="en-US" altLang="en-US" sz="1600" b="0" i="0" u="none" strike="noStrike" cap="none" normalizeH="0" baseline="0" dirty="0">
                <a:ln>
                  <a:noFill/>
                </a:ln>
                <a:solidFill>
                  <a:schemeClr val="tx1"/>
                </a:solidFill>
                <a:effectLst/>
                <a:latin typeface="Arial" panose="020B0604020202020204" pitchFamily="34" charset="0"/>
              </a:rPr>
              <a:t> – Accountants track and </a:t>
            </a:r>
            <a:r>
              <a:rPr kumimoji="0" lang="en-US" altLang="en-US" sz="1600" b="0" i="0" u="none" strike="noStrike" cap="none" normalizeH="0" baseline="0" dirty="0" err="1">
                <a:ln>
                  <a:noFill/>
                </a:ln>
                <a:solidFill>
                  <a:schemeClr val="tx1"/>
                </a:solidFill>
                <a:effectLst/>
                <a:latin typeface="Arial" panose="020B0604020202020204" pitchFamily="34" charset="0"/>
              </a:rPr>
              <a:t>optimise</a:t>
            </a:r>
            <a:r>
              <a:rPr kumimoji="0" lang="en-US" altLang="en-US" sz="1600" b="0" i="0" u="none" strike="noStrike" cap="none" normalizeH="0" baseline="0" dirty="0">
                <a:ln>
                  <a:noFill/>
                </a:ln>
                <a:solidFill>
                  <a:schemeClr val="tx1"/>
                </a:solidFill>
                <a:effectLst/>
                <a:latin typeface="Arial" panose="020B0604020202020204" pitchFamily="34" charset="0"/>
              </a:rPr>
              <a:t> cash flow for stability.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600" dirty="0">
              <a:latin typeface="Arial" panose="020B0604020202020204" pitchFamily="34" charset="0"/>
              <a:ea typeface="Quicksand"/>
              <a:cs typeface="Quicksand"/>
              <a:sym typeface="Quicksand"/>
            </a:endParaRPr>
          </a:p>
          <a:p>
            <a:pPr marL="17780" marR="52069">
              <a:lnSpc>
                <a:spcPct val="100000"/>
              </a:lnSpc>
              <a:spcBef>
                <a:spcPts val="5"/>
              </a:spcBef>
            </a:pPr>
            <a:endParaRPr lang="en-US" sz="1600" spc="-10" dirty="0">
              <a:solidFill>
                <a:srgbClr val="231F20"/>
              </a:solidFill>
              <a:latin typeface="Arial"/>
              <a:cs typeface="Arial"/>
            </a:endParaRPr>
          </a:p>
          <a:p>
            <a:pPr marL="17780" marR="52069">
              <a:lnSpc>
                <a:spcPct val="100000"/>
              </a:lnSpc>
              <a:spcBef>
                <a:spcPts val="5"/>
              </a:spcBef>
            </a:pPr>
            <a:r>
              <a:rPr lang="en-US" sz="1600" spc="-10" dirty="0">
                <a:solidFill>
                  <a:srgbClr val="231F20"/>
                </a:solidFill>
                <a:latin typeface="Arial"/>
                <a:cs typeface="Arial"/>
              </a:rPr>
              <a:t>Example</a:t>
            </a:r>
            <a:r>
              <a:rPr lang="en-US" sz="1600" spc="-15" dirty="0">
                <a:solidFill>
                  <a:srgbClr val="231F20"/>
                </a:solidFill>
                <a:latin typeface="Arial"/>
                <a:cs typeface="Arial"/>
              </a:rPr>
              <a:t> </a:t>
            </a:r>
            <a:r>
              <a:rPr lang="en-US" sz="1600" dirty="0">
                <a:solidFill>
                  <a:srgbClr val="231F20"/>
                </a:solidFill>
                <a:latin typeface="Arial"/>
                <a:cs typeface="Arial"/>
              </a:rPr>
              <a:t>Pathways:</a:t>
            </a:r>
            <a:r>
              <a:rPr lang="en-US" sz="1600" spc="-15" dirty="0">
                <a:solidFill>
                  <a:srgbClr val="231F20"/>
                </a:solidFill>
                <a:latin typeface="Arial"/>
                <a:cs typeface="Arial"/>
              </a:rPr>
              <a:t> </a:t>
            </a:r>
            <a:r>
              <a:rPr lang="en-US" sz="1600" spc="-10" dirty="0">
                <a:solidFill>
                  <a:srgbClr val="231F20"/>
                </a:solidFill>
                <a:latin typeface="Arial"/>
                <a:cs typeface="Arial"/>
              </a:rPr>
              <a:t>Financial </a:t>
            </a:r>
            <a:r>
              <a:rPr lang="en-US" sz="1600" dirty="0">
                <a:solidFill>
                  <a:srgbClr val="231F20"/>
                </a:solidFill>
                <a:latin typeface="Arial"/>
                <a:cs typeface="Arial"/>
              </a:rPr>
              <a:t>Accounting,</a:t>
            </a:r>
            <a:r>
              <a:rPr lang="en-US" sz="1600" spc="-45" dirty="0">
                <a:solidFill>
                  <a:srgbClr val="231F20"/>
                </a:solidFill>
                <a:latin typeface="Arial"/>
                <a:cs typeface="Arial"/>
              </a:rPr>
              <a:t> </a:t>
            </a:r>
            <a:r>
              <a:rPr lang="en-US" sz="1600" spc="-10" dirty="0">
                <a:solidFill>
                  <a:srgbClr val="231F20"/>
                </a:solidFill>
                <a:latin typeface="Arial"/>
                <a:cs typeface="Arial"/>
              </a:rPr>
              <a:t>Management </a:t>
            </a:r>
            <a:r>
              <a:rPr lang="en-US" sz="1600" dirty="0">
                <a:solidFill>
                  <a:srgbClr val="231F20"/>
                </a:solidFill>
                <a:latin typeface="Arial"/>
                <a:cs typeface="Arial"/>
              </a:rPr>
              <a:t>Accounting,</a:t>
            </a:r>
            <a:r>
              <a:rPr lang="en-US" sz="1600" spc="-30" dirty="0">
                <a:solidFill>
                  <a:srgbClr val="231F20"/>
                </a:solidFill>
                <a:latin typeface="Arial"/>
                <a:cs typeface="Arial"/>
              </a:rPr>
              <a:t> </a:t>
            </a:r>
            <a:r>
              <a:rPr lang="en-US" sz="1600" dirty="0">
                <a:solidFill>
                  <a:srgbClr val="231F20"/>
                </a:solidFill>
                <a:latin typeface="Arial"/>
                <a:cs typeface="Arial"/>
              </a:rPr>
              <a:t>Merger</a:t>
            </a:r>
            <a:r>
              <a:rPr lang="en-US" sz="1600" spc="-25" dirty="0">
                <a:solidFill>
                  <a:srgbClr val="231F20"/>
                </a:solidFill>
                <a:latin typeface="Arial"/>
                <a:cs typeface="Arial"/>
              </a:rPr>
              <a:t> </a:t>
            </a:r>
            <a:r>
              <a:rPr lang="en-US" sz="1600" dirty="0">
                <a:solidFill>
                  <a:srgbClr val="231F20"/>
                </a:solidFill>
                <a:latin typeface="Arial"/>
                <a:cs typeface="Arial"/>
              </a:rPr>
              <a:t>&amp;</a:t>
            </a:r>
            <a:r>
              <a:rPr lang="en-US" sz="1600" spc="-50" dirty="0">
                <a:solidFill>
                  <a:srgbClr val="231F20"/>
                </a:solidFill>
                <a:latin typeface="Arial"/>
                <a:cs typeface="Arial"/>
              </a:rPr>
              <a:t> </a:t>
            </a:r>
            <a:r>
              <a:rPr lang="en-US" sz="1600" spc="-10" dirty="0">
                <a:solidFill>
                  <a:srgbClr val="231F20"/>
                </a:solidFill>
                <a:latin typeface="Arial"/>
                <a:cs typeface="Arial"/>
              </a:rPr>
              <a:t>Acquisition, </a:t>
            </a:r>
            <a:r>
              <a:rPr lang="en-US" sz="1600" dirty="0">
                <a:solidFill>
                  <a:srgbClr val="231F20"/>
                </a:solidFill>
                <a:latin typeface="Arial"/>
                <a:cs typeface="Arial"/>
              </a:rPr>
              <a:t>Business</a:t>
            </a:r>
            <a:r>
              <a:rPr lang="en-US" sz="1600" spc="10" dirty="0">
                <a:solidFill>
                  <a:srgbClr val="231F20"/>
                </a:solidFill>
                <a:latin typeface="Arial"/>
                <a:cs typeface="Arial"/>
              </a:rPr>
              <a:t> </a:t>
            </a:r>
            <a:r>
              <a:rPr lang="en-US" sz="1600" spc="-10" dirty="0">
                <a:solidFill>
                  <a:srgbClr val="231F20"/>
                </a:solidFill>
                <a:latin typeface="Arial"/>
                <a:cs typeface="Arial"/>
              </a:rPr>
              <a:t>Valuation,</a:t>
            </a:r>
            <a:r>
              <a:rPr lang="en-US" sz="1600" spc="10" dirty="0">
                <a:solidFill>
                  <a:srgbClr val="231F20"/>
                </a:solidFill>
                <a:latin typeface="Arial"/>
                <a:cs typeface="Arial"/>
              </a:rPr>
              <a:t> </a:t>
            </a:r>
            <a:r>
              <a:rPr lang="en-US" sz="1600" spc="-20" dirty="0">
                <a:solidFill>
                  <a:srgbClr val="231F20"/>
                </a:solidFill>
                <a:latin typeface="Arial"/>
                <a:cs typeface="Arial"/>
              </a:rPr>
              <a:t>Taxation</a:t>
            </a:r>
            <a:r>
              <a:rPr lang="en-US" sz="1600" spc="10" dirty="0">
                <a:solidFill>
                  <a:srgbClr val="231F20"/>
                </a:solidFill>
                <a:latin typeface="Arial"/>
                <a:cs typeface="Arial"/>
              </a:rPr>
              <a:t> </a:t>
            </a:r>
            <a:r>
              <a:rPr lang="en-US" sz="1600" spc="-25" dirty="0">
                <a:solidFill>
                  <a:srgbClr val="231F20"/>
                </a:solidFill>
                <a:latin typeface="Arial"/>
                <a:cs typeface="Arial"/>
              </a:rPr>
              <a:t>and</a:t>
            </a:r>
            <a:r>
              <a:rPr lang="en-US" sz="1600" spc="-10" dirty="0">
                <a:solidFill>
                  <a:srgbClr val="231F20"/>
                </a:solidFill>
                <a:latin typeface="Arial"/>
                <a:cs typeface="Arial"/>
              </a:rPr>
              <a:t> Treasury Management</a:t>
            </a:r>
            <a:endParaRPr lang="en-US" sz="1600" dirty="0">
              <a:latin typeface="Arial"/>
              <a:cs typeface="Arial"/>
            </a:endParaRPr>
          </a:p>
        </p:txBody>
      </p:sp>
      <p:sp>
        <p:nvSpPr>
          <p:cNvPr id="41" name="Rectangle 6">
            <a:extLst>
              <a:ext uri="{FF2B5EF4-FFF2-40B4-BE49-F238E27FC236}">
                <a16:creationId xmlns:a16="http://schemas.microsoft.com/office/drawing/2014/main" id="{4C05632A-60C2-4AE2-A8A5-4502C1A7089A}"/>
              </a:ext>
            </a:extLst>
          </p:cNvPr>
          <p:cNvSpPr>
            <a:spLocks noChangeArrowheads="1"/>
          </p:cNvSpPr>
          <p:nvPr/>
        </p:nvSpPr>
        <p:spPr bwMode="auto">
          <a:xfrm>
            <a:off x="6419653" y="473902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4117</TotalTime>
  <Words>1793</Words>
  <Application>Microsoft Office PowerPoint</Application>
  <PresentationFormat>Custom</PresentationFormat>
  <Paragraphs>178</Paragraphs>
  <Slides>15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Arial Bold</vt:lpstr>
      <vt:lpstr>Arial,Bold</vt:lpstr>
      <vt:lpstr>Calibri</vt:lpstr>
      <vt:lpstr>Canva Sans Bold</vt:lpstr>
      <vt:lpstr>Droid Serif Bold Italics</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cp:keywords/>
  <dc:description>generated using python-pptx</dc:description>
  <dcterms:created xsi:type="dcterms:W3CDTF">2013-01-27T09:14:16Z</dcterms:created>
  <dcterms:modified xsi:type="dcterms:W3CDTF">2025-05-26T13:47:00Z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34c4c7-833e-41e4-b0ab-cdb227a2f6f7_Enabled">
    <vt:lpwstr>true</vt:lpwstr>
  </property>
  <property fmtid="{D5CDD505-2E9C-101B-9397-08002B2CF9AE}" pid="3" name="MSIP_Label_5434c4c7-833e-41e4-b0ab-cdb227a2f6f7_SetDate">
    <vt:lpwstr>2025-02-17T03:45:32Z</vt:lpwstr>
  </property>
  <property fmtid="{D5CDD505-2E9C-101B-9397-08002B2CF9AE}" pid="4" name="MSIP_Label_5434c4c7-833e-41e4-b0ab-cdb227a2f6f7_Method">
    <vt:lpwstr>Privileged</vt:lpwstr>
  </property>
  <property fmtid="{D5CDD505-2E9C-101B-9397-08002B2CF9AE}" pid="5" name="MSIP_Label_5434c4c7-833e-41e4-b0ab-cdb227a2f6f7_Name">
    <vt:lpwstr>Official (Open)</vt:lpwstr>
  </property>
  <property fmtid="{D5CDD505-2E9C-101B-9397-08002B2CF9AE}" pid="6" name="MSIP_Label_5434c4c7-833e-41e4-b0ab-cdb227a2f6f7_SiteId">
    <vt:lpwstr>0b11c524-9a1c-4e1b-84cb-6336aefc2243</vt:lpwstr>
  </property>
  <property fmtid="{D5CDD505-2E9C-101B-9397-08002B2CF9AE}" pid="7" name="MSIP_Label_5434c4c7-833e-41e4-b0ab-cdb227a2f6f7_ActionId">
    <vt:lpwstr>f6b0b17f-6cab-478e-87b0-b6416f73a57f</vt:lpwstr>
  </property>
  <property fmtid="{D5CDD505-2E9C-101B-9397-08002B2CF9AE}" pid="8" name="MSIP_Label_5434c4c7-833e-41e4-b0ab-cdb227a2f6f7_ContentBits">
    <vt:lpwstr>0</vt:lpwstr>
  </property>
</Properties>
</file>